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6"/>
  </p:notesMasterIdLst>
  <p:sldIdLst>
    <p:sldId id="256" r:id="rId2"/>
    <p:sldId id="286" r:id="rId3"/>
    <p:sldId id="257" r:id="rId4"/>
    <p:sldId id="258" r:id="rId5"/>
    <p:sldId id="264" r:id="rId6"/>
    <p:sldId id="261" r:id="rId7"/>
    <p:sldId id="260" r:id="rId8"/>
    <p:sldId id="262" r:id="rId9"/>
    <p:sldId id="263" r:id="rId10"/>
    <p:sldId id="307" r:id="rId11"/>
    <p:sldId id="308" r:id="rId12"/>
    <p:sldId id="309" r:id="rId13"/>
    <p:sldId id="310" r:id="rId14"/>
    <p:sldId id="265" r:id="rId15"/>
    <p:sldId id="266" r:id="rId16"/>
    <p:sldId id="267" r:id="rId17"/>
    <p:sldId id="268" r:id="rId18"/>
    <p:sldId id="302" r:id="rId19"/>
    <p:sldId id="303" r:id="rId20"/>
    <p:sldId id="304" r:id="rId21"/>
    <p:sldId id="311" r:id="rId22"/>
    <p:sldId id="312" r:id="rId23"/>
    <p:sldId id="291" r:id="rId24"/>
    <p:sldId id="305" r:id="rId25"/>
    <p:sldId id="271" r:id="rId26"/>
    <p:sldId id="306" r:id="rId27"/>
    <p:sldId id="272" r:id="rId28"/>
    <p:sldId id="301" r:id="rId29"/>
    <p:sldId id="287" r:id="rId30"/>
    <p:sldId id="273" r:id="rId31"/>
    <p:sldId id="278" r:id="rId32"/>
    <p:sldId id="288" r:id="rId33"/>
    <p:sldId id="279" r:id="rId34"/>
    <p:sldId id="280" r:id="rId35"/>
    <p:sldId id="281" r:id="rId36"/>
    <p:sldId id="282" r:id="rId37"/>
    <p:sldId id="283" r:id="rId38"/>
    <p:sldId id="284" r:id="rId39"/>
    <p:sldId id="274" r:id="rId40"/>
    <p:sldId id="275" r:id="rId41"/>
    <p:sldId id="276" r:id="rId42"/>
    <p:sldId id="289" r:id="rId43"/>
    <p:sldId id="290" r:id="rId44"/>
    <p:sldId id="285"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774"/>
    <p:restoredTop sz="80675"/>
  </p:normalViewPr>
  <p:slideViewPr>
    <p:cSldViewPr snapToGrid="0" snapToObjects="1">
      <p:cViewPr varScale="1">
        <p:scale>
          <a:sx n="114" d="100"/>
          <a:sy n="114" d="100"/>
        </p:scale>
        <p:origin x="240" y="168"/>
      </p:cViewPr>
      <p:guideLst>
        <p:guide orient="horz" pos="2160"/>
        <p:guide pos="3840"/>
      </p:guideLst>
    </p:cSldViewPr>
  </p:slideViewPr>
  <p:notesTextViewPr>
    <p:cViewPr>
      <p:scale>
        <a:sx n="1" d="1"/>
        <a:sy n="1" d="1"/>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7/14/22</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r" defTabSz="914400" rtl="1" eaLnBrk="1" fontAlgn="auto" latinLnBrk="0" hangingPunct="1">
              <a:lnSpc>
                <a:spcPct val="100000"/>
              </a:lnSpc>
              <a:spcBef>
                <a:spcPts val="0"/>
              </a:spcBef>
              <a:spcAft>
                <a:spcPts val="0"/>
              </a:spcAft>
              <a:buClrTx/>
              <a:buSzTx/>
              <a:buFont typeface="+mj-lt"/>
              <a:buAutoNum type="arabicPeriod"/>
              <a:tabLst/>
              <a:defRPr/>
            </a:pPr>
            <a:r>
              <a:rPr lang="ar-LB" sz="2800" b="0" kern="1200" dirty="0">
                <a:solidFill>
                  <a:schemeClr val="tx1"/>
                </a:solidFill>
                <a:effectLst/>
                <a:latin typeface="+mn-lt"/>
                <a:ea typeface="+mn-ea"/>
                <a:cs typeface="+mj-cs"/>
              </a:rPr>
              <a:t>قصّ الورق المقوّى إلى مستطيلات ٨*٤ سم.</a:t>
            </a:r>
          </a:p>
          <a:p>
            <a:pPr marL="342900" marR="0" lvl="0" indent="-342900" algn="r" defTabSz="914400" rtl="1" eaLnBrk="1" fontAlgn="auto" latinLnBrk="0" hangingPunct="1">
              <a:lnSpc>
                <a:spcPct val="100000"/>
              </a:lnSpc>
              <a:spcBef>
                <a:spcPts val="0"/>
              </a:spcBef>
              <a:spcAft>
                <a:spcPts val="0"/>
              </a:spcAft>
              <a:buClrTx/>
              <a:buSzTx/>
              <a:buFont typeface="+mj-lt"/>
              <a:buAutoNum type="arabicPeriod"/>
              <a:tabLst/>
              <a:defRPr/>
            </a:pPr>
            <a:r>
              <a:rPr lang="ar-LB" sz="1200" kern="1200" dirty="0">
                <a:solidFill>
                  <a:schemeClr val="tx1"/>
                </a:solidFill>
                <a:effectLst/>
                <a:latin typeface="+mn-lt"/>
                <a:ea typeface="+mn-ea"/>
                <a:cs typeface="+mn-cs"/>
              </a:rPr>
              <a:t>أثقب المستطيلات من الأعلى في الوسط.</a:t>
            </a:r>
          </a:p>
          <a:p>
            <a:pPr marL="342900" marR="0" lvl="0" indent="-342900" algn="r" defTabSz="914400" rtl="1" eaLnBrk="1" fontAlgn="auto" latinLnBrk="0" hangingPunct="1">
              <a:lnSpc>
                <a:spcPct val="100000"/>
              </a:lnSpc>
              <a:spcBef>
                <a:spcPts val="0"/>
              </a:spcBef>
              <a:spcAft>
                <a:spcPts val="0"/>
              </a:spcAft>
              <a:buClrTx/>
              <a:buSzTx/>
              <a:buFont typeface="+mj-lt"/>
              <a:buAutoNum type="arabicPeriod"/>
              <a:tabLst/>
              <a:defRPr/>
            </a:pPr>
            <a:r>
              <a:rPr lang="ar-LB" sz="1200" kern="1200" dirty="0">
                <a:solidFill>
                  <a:schemeClr val="tx1"/>
                </a:solidFill>
                <a:effectLst/>
                <a:latin typeface="+mn-lt"/>
                <a:ea typeface="+mn-ea"/>
                <a:cs typeface="+mn-cs"/>
              </a:rPr>
              <a:t> قصّ خيط بطول ١٥ سم.</a:t>
            </a:r>
          </a:p>
          <a:p>
            <a:pPr marL="342900" marR="0" lvl="0" indent="-342900" algn="r" defTabSz="914400" rtl="1" eaLnBrk="1" fontAlgn="auto" latinLnBrk="0" hangingPunct="1">
              <a:lnSpc>
                <a:spcPct val="100000"/>
              </a:lnSpc>
              <a:spcBef>
                <a:spcPts val="0"/>
              </a:spcBef>
              <a:spcAft>
                <a:spcPts val="0"/>
              </a:spcAft>
              <a:buClrTx/>
              <a:buSzTx/>
              <a:buFont typeface="+mj-lt"/>
              <a:buAutoNum type="arabicPeriod"/>
              <a:tabLst/>
              <a:defRPr/>
            </a:pPr>
            <a:r>
              <a:rPr lang="ar-LB" sz="1200" kern="1200" dirty="0">
                <a:solidFill>
                  <a:schemeClr val="tx1"/>
                </a:solidFill>
                <a:effectLst/>
                <a:latin typeface="+mn-lt"/>
                <a:ea typeface="+mn-ea"/>
                <a:cs typeface="+mn-cs"/>
              </a:rPr>
              <a:t>أَدخِل الخيط بكل من المستطيلات.</a:t>
            </a:r>
          </a:p>
          <a:p>
            <a:pPr marL="342900" marR="0" lvl="0" indent="-342900" algn="r" defTabSz="914400" rtl="1" eaLnBrk="1" fontAlgn="auto" latinLnBrk="0" hangingPunct="1">
              <a:lnSpc>
                <a:spcPct val="100000"/>
              </a:lnSpc>
              <a:spcBef>
                <a:spcPts val="0"/>
              </a:spcBef>
              <a:spcAft>
                <a:spcPts val="0"/>
              </a:spcAft>
              <a:buClrTx/>
              <a:buSzTx/>
              <a:buFont typeface="+mj-lt"/>
              <a:buAutoNum type="arabicPeriod"/>
              <a:tabLst/>
              <a:defRPr/>
            </a:pPr>
            <a:r>
              <a:rPr lang="ar-LB" sz="1200" kern="1200" dirty="0">
                <a:solidFill>
                  <a:schemeClr val="tx1"/>
                </a:solidFill>
                <a:effectLst/>
                <a:latin typeface="+mn-lt"/>
                <a:ea typeface="+mn-ea"/>
                <a:cs typeface="+mn-cs"/>
              </a:rPr>
              <a:t>اطلب من كل ولد أن يكتب اسمه على الورقة.</a:t>
            </a:r>
          </a:p>
          <a:p>
            <a:pPr marL="342900" marR="0" lvl="0" indent="-342900" algn="r" defTabSz="914400" rtl="1" eaLnBrk="1" fontAlgn="auto" latinLnBrk="0" hangingPunct="1">
              <a:lnSpc>
                <a:spcPct val="100000"/>
              </a:lnSpc>
              <a:spcBef>
                <a:spcPts val="0"/>
              </a:spcBef>
              <a:spcAft>
                <a:spcPts val="0"/>
              </a:spcAft>
              <a:buClrTx/>
              <a:buSzTx/>
              <a:buFont typeface="+mj-lt"/>
              <a:buAutoNum type="arabicPeriod"/>
              <a:tabLst/>
              <a:defRPr/>
            </a:pPr>
            <a:r>
              <a:rPr lang="ar-LB" sz="1200" kern="1200" dirty="0">
                <a:solidFill>
                  <a:schemeClr val="tx1"/>
                </a:solidFill>
                <a:effectLst/>
                <a:latin typeface="+mn-lt"/>
                <a:ea typeface="+mn-ea"/>
                <a:cs typeface="+mn-cs"/>
              </a:rPr>
              <a:t> يعلِّق كلّ ولد اسمه في عنقه.</a:t>
            </a:r>
          </a:p>
          <a:p>
            <a:pPr marL="342900" marR="0" lvl="0" indent="-342900" algn="r" defTabSz="914400" rtl="1" eaLnBrk="1" fontAlgn="auto" latinLnBrk="0" hangingPunct="1">
              <a:lnSpc>
                <a:spcPct val="100000"/>
              </a:lnSpc>
              <a:spcBef>
                <a:spcPts val="0"/>
              </a:spcBef>
              <a:spcAft>
                <a:spcPts val="0"/>
              </a:spcAft>
              <a:buClrTx/>
              <a:buSzTx/>
              <a:buFont typeface="+mj-lt"/>
              <a:buAutoNum type="arabicPeriod"/>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 typeface="+mj-lt"/>
              <a:buNone/>
              <a:tabLst/>
              <a:defRPr/>
            </a:pPr>
            <a:br>
              <a:rPr lang="ar-LB" sz="1200" b="1" kern="1200" dirty="0">
                <a:solidFill>
                  <a:srgbClr val="C00000"/>
                </a:solidFill>
                <a:effectLst/>
                <a:latin typeface="+mn-lt"/>
                <a:ea typeface="+mn-ea"/>
                <a:cs typeface="+mn-cs"/>
              </a:rPr>
            </a:br>
            <a:r>
              <a:rPr lang="ar-LB" sz="1200" b="1" kern="1200" dirty="0">
                <a:solidFill>
                  <a:srgbClr val="C00000"/>
                </a:solidFill>
                <a:effectLst/>
                <a:latin typeface="+mn-lt"/>
                <a:ea typeface="+mn-ea"/>
                <a:cs typeface="+mn-cs"/>
              </a:rPr>
              <a:t>ملاحظة: عند انتهاء الصف اطلب من الأولاد إعادة أسمائهم لك.</a:t>
            </a:r>
          </a:p>
          <a:p>
            <a:pPr marL="342900" marR="0" lvl="0" indent="-342900" algn="r" defTabSz="914400" rtl="1" eaLnBrk="1" fontAlgn="auto" latinLnBrk="0" hangingPunct="1">
              <a:lnSpc>
                <a:spcPct val="100000"/>
              </a:lnSpc>
              <a:spcBef>
                <a:spcPts val="0"/>
              </a:spcBef>
              <a:spcAft>
                <a:spcPts val="0"/>
              </a:spcAft>
              <a:buClrTx/>
              <a:buSzTx/>
              <a:buFont typeface="+mj-lt"/>
              <a:buAutoNum type="arabicPeriod"/>
              <a:tabLst/>
              <a:defRPr/>
            </a:pPr>
            <a:endParaRPr lang="ar-LB" sz="2800" b="0" kern="1200" dirty="0">
              <a:solidFill>
                <a:schemeClr val="tx1"/>
              </a:solidFill>
              <a:effectLst/>
              <a:latin typeface="+mn-lt"/>
              <a:ea typeface="+mn-ea"/>
              <a:cs typeface="+mj-cs"/>
            </a:endParaRP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8277148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kern="1200" dirty="0">
                <a:solidFill>
                  <a:schemeClr val="tx1"/>
                </a:solidFill>
                <a:effectLst/>
                <a:latin typeface="+mn-lt"/>
                <a:ea typeface="+mn-ea"/>
                <a:cs typeface="+mn-cs"/>
              </a:rPr>
              <a:t>اليوم الثاني: السماء</a:t>
            </a:r>
          </a:p>
          <a:p>
            <a:pPr algn="r" rtl="1"/>
            <a:endParaRPr lang="ar-LB" sz="1200" b="1"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ثم عمل الله فضاء فاصلاً بين المياه التي من فوق والمياه التي من تحت. وسمّى ذلك السماء. </a:t>
            </a:r>
          </a:p>
        </p:txBody>
      </p:sp>
      <p:sp>
        <p:nvSpPr>
          <p:cNvPr id="4" name="Slide Number Placeholder 3"/>
          <p:cNvSpPr>
            <a:spLocks noGrp="1"/>
          </p:cNvSpPr>
          <p:nvPr>
            <p:ph type="sldNum" sz="quarter" idx="5"/>
          </p:nvPr>
        </p:nvSpPr>
        <p:spPr/>
        <p:txBody>
          <a:bodyPr/>
          <a:lstStyle/>
          <a:p>
            <a:fld id="{0A31E068-D99C-E840-A98D-6E78081BD850}" type="slidenum">
              <a:rPr lang="en-LB" smtClean="0"/>
              <a:t>32</a:t>
            </a:fld>
            <a:endParaRPr lang="en-LB"/>
          </a:p>
        </p:txBody>
      </p:sp>
    </p:spTree>
    <p:extLst>
      <p:ext uri="{BB962C8B-B14F-4D97-AF65-F5344CB8AC3E}">
        <p14:creationId xmlns:p14="http://schemas.microsoft.com/office/powerpoint/2010/main" val="18959763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kern="1200" dirty="0">
                <a:solidFill>
                  <a:schemeClr val="tx1"/>
                </a:solidFill>
                <a:effectLst/>
                <a:latin typeface="+mn-lt"/>
                <a:ea typeface="+mn-ea"/>
                <a:cs typeface="+mn-cs"/>
              </a:rPr>
              <a:t>اليوم الثالث: الأرض اليابسة والنباتات</a:t>
            </a:r>
          </a:p>
          <a:p>
            <a:pPr algn="r" rtl="1"/>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وجمّع الله المياه فظهرت اليابسة. سمّى الله اليابسة أرضاً وسمّى المياه بحَارًا. فظهرت النباتات مثل العشب والأشجار والزهور.</a:t>
            </a:r>
          </a:p>
        </p:txBody>
      </p:sp>
      <p:sp>
        <p:nvSpPr>
          <p:cNvPr id="4" name="Slide Number Placeholder 3"/>
          <p:cNvSpPr>
            <a:spLocks noGrp="1"/>
          </p:cNvSpPr>
          <p:nvPr>
            <p:ph type="sldNum" sz="quarter" idx="5"/>
          </p:nvPr>
        </p:nvSpPr>
        <p:spPr/>
        <p:txBody>
          <a:bodyPr/>
          <a:lstStyle/>
          <a:p>
            <a:fld id="{0A31E068-D99C-E840-A98D-6E78081BD850}" type="slidenum">
              <a:rPr lang="en-LB" smtClean="0"/>
              <a:t>33</a:t>
            </a:fld>
            <a:endParaRPr lang="en-LB"/>
          </a:p>
        </p:txBody>
      </p:sp>
    </p:spTree>
    <p:extLst>
      <p:ext uri="{BB962C8B-B14F-4D97-AF65-F5344CB8AC3E}">
        <p14:creationId xmlns:p14="http://schemas.microsoft.com/office/powerpoint/2010/main" val="41347024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kern="1200" dirty="0">
                <a:solidFill>
                  <a:schemeClr val="tx1"/>
                </a:solidFill>
                <a:effectLst/>
                <a:latin typeface="+mn-lt"/>
                <a:ea typeface="+mn-ea"/>
                <a:cs typeface="+mn-cs"/>
              </a:rPr>
              <a:t>اليوم الرابع: الشمس والقمر والنجوم</a:t>
            </a:r>
          </a:p>
          <a:p>
            <a:pPr algn="r" rtl="1"/>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وخلق الله الشمس للنهار والقمر لليّل، كما خلق النجوم، وجعلهم في السماء لينيروا الأرض.</a:t>
            </a:r>
          </a:p>
        </p:txBody>
      </p:sp>
      <p:sp>
        <p:nvSpPr>
          <p:cNvPr id="4" name="Slide Number Placeholder 3"/>
          <p:cNvSpPr>
            <a:spLocks noGrp="1"/>
          </p:cNvSpPr>
          <p:nvPr>
            <p:ph type="sldNum" sz="quarter" idx="5"/>
          </p:nvPr>
        </p:nvSpPr>
        <p:spPr/>
        <p:txBody>
          <a:bodyPr/>
          <a:lstStyle/>
          <a:p>
            <a:fld id="{0A31E068-D99C-E840-A98D-6E78081BD850}" type="slidenum">
              <a:rPr lang="en-LB" smtClean="0"/>
              <a:t>34</a:t>
            </a:fld>
            <a:endParaRPr lang="en-LB"/>
          </a:p>
        </p:txBody>
      </p:sp>
    </p:spTree>
    <p:extLst>
      <p:ext uri="{BB962C8B-B14F-4D97-AF65-F5344CB8AC3E}">
        <p14:creationId xmlns:p14="http://schemas.microsoft.com/office/powerpoint/2010/main" val="25918978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kern="1200" dirty="0">
                <a:solidFill>
                  <a:schemeClr val="tx1"/>
                </a:solidFill>
                <a:effectLst/>
                <a:latin typeface="+mn-lt"/>
                <a:ea typeface="+mn-ea"/>
                <a:cs typeface="+mn-cs"/>
              </a:rPr>
              <a:t>اليوم الخامس: السمك والطيور</a:t>
            </a:r>
          </a:p>
          <a:p>
            <a:pPr algn="r" rtl="1"/>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خلق الله الكائنات البحريَّة  لتملأ البحار والمحيطات، وخلق كل أنواع الطيور لتطير في السماء وفوق الأشجار وتحطّ على العشب الأخضر. </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35</a:t>
            </a:fld>
            <a:endParaRPr lang="en-LB"/>
          </a:p>
        </p:txBody>
      </p:sp>
    </p:spTree>
    <p:extLst>
      <p:ext uri="{BB962C8B-B14F-4D97-AF65-F5344CB8AC3E}">
        <p14:creationId xmlns:p14="http://schemas.microsoft.com/office/powerpoint/2010/main" val="37971719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kern="1200" dirty="0">
                <a:solidFill>
                  <a:schemeClr val="tx1"/>
                </a:solidFill>
                <a:effectLst/>
                <a:latin typeface="+mn-lt"/>
                <a:ea typeface="+mn-ea"/>
                <a:cs typeface="+mn-cs"/>
              </a:rPr>
              <a:t>اليوم السادس: الحيوانات البريّة والإنسان</a:t>
            </a:r>
          </a:p>
          <a:p>
            <a:pPr algn="r" rtl="1"/>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خلق الله كلّ أنواع الحيوانات والحشرات والزواحف، الفيلة الضخمة، والقردة، والتماسيح، وجميع الزرافات والقطط والكلاب. كلّ أنواع الحيوانات خلقها الله في هذا اليوم. ولكن الله خلق أهم واجمل وأروع من كل ما خلقه سابقاً في هذا اليوم. </a:t>
            </a:r>
          </a:p>
          <a:p>
            <a:pPr algn="r" rtl="1"/>
            <a:r>
              <a:rPr lang="ar-LB" sz="1200" kern="1200" dirty="0">
                <a:solidFill>
                  <a:schemeClr val="tx1"/>
                </a:solidFill>
                <a:effectLst/>
                <a:latin typeface="+mn-lt"/>
                <a:ea typeface="+mn-ea"/>
                <a:cs typeface="+mn-cs"/>
              </a:rPr>
              <a:t>اسأل الأولاد ماذا خلق أيضًا؟ (اسمع الإجابات). </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36</a:t>
            </a:fld>
            <a:endParaRPr lang="en-LB"/>
          </a:p>
        </p:txBody>
      </p:sp>
    </p:spTree>
    <p:extLst>
      <p:ext uri="{BB962C8B-B14F-4D97-AF65-F5344CB8AC3E}">
        <p14:creationId xmlns:p14="http://schemas.microsoft.com/office/powerpoint/2010/main" val="16625751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kern="1200" dirty="0">
                <a:solidFill>
                  <a:schemeClr val="tx1"/>
                </a:solidFill>
                <a:effectLst/>
                <a:latin typeface="+mn-lt"/>
                <a:ea typeface="+mn-ea"/>
                <a:cs typeface="+mn-cs"/>
              </a:rPr>
              <a:t>بعد أن أصبح كلّ شيء جاهزًا، من طعام في الحقول وحيوانات، خلق الله الإنسان على صورته ومثاله. فأعطاه أن يتسلَّط على كلّ شيء في الأرض.</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“فخلق الله الإنسان على صورته. على صورة  الله خلقه. ذكراً وانثى خلقهم.” (تكوين١: ٢٧)</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وقال الله: “ليس جيِّدًا أن يكون آدم وحده فأصنع له معيناً نظيره.” (تكوين ٢: ١٨) </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فأخذ ضلعًا من آدم وعَمِلَ بها امرأة له. </a:t>
            </a:r>
          </a:p>
          <a:p>
            <a:pPr algn="r" rtl="1"/>
            <a:r>
              <a:rPr lang="ar-LB" sz="1200" kern="1200" dirty="0">
                <a:solidFill>
                  <a:schemeClr val="tx1"/>
                </a:solidFill>
                <a:effectLst/>
                <a:latin typeface="+mn-lt"/>
                <a:ea typeface="+mn-ea"/>
                <a:cs typeface="+mn-cs"/>
              </a:rPr>
              <a:t>وهكذا خلق الله كلّ شيء في ستة أيّام.</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37</a:t>
            </a:fld>
            <a:endParaRPr lang="en-LB"/>
          </a:p>
        </p:txBody>
      </p:sp>
    </p:spTree>
    <p:extLst>
      <p:ext uri="{BB962C8B-B14F-4D97-AF65-F5344CB8AC3E}">
        <p14:creationId xmlns:p14="http://schemas.microsoft.com/office/powerpoint/2010/main" val="31991477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kern="1200" dirty="0">
                <a:solidFill>
                  <a:schemeClr val="tx1"/>
                </a:solidFill>
                <a:effectLst/>
                <a:latin typeface="+mn-lt"/>
                <a:ea typeface="+mn-ea"/>
                <a:cs typeface="+mn-cs"/>
              </a:rPr>
              <a:t>اليوم السابع: الراحة</a:t>
            </a:r>
          </a:p>
          <a:p>
            <a:pPr algn="r" rtl="1"/>
            <a:endParaRPr lang="ar-LB" sz="1200" b="1"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استراح الله في اليوم السابع وباركه.</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b="1" kern="1200" dirty="0">
                <a:solidFill>
                  <a:schemeClr val="tx1"/>
                </a:solidFill>
                <a:effectLst/>
                <a:latin typeface="+mn-lt"/>
                <a:ea typeface="+mn-ea"/>
                <a:cs typeface="+mn-cs"/>
              </a:rPr>
              <a:t>النهاية</a:t>
            </a:r>
          </a:p>
          <a:p>
            <a:pPr algn="r" rtl="1"/>
            <a:endParaRPr lang="ar-LB" sz="1200" b="1"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من خلال هذه القصَّة، يمكن أن ندرك الله الخالق وقوته وإبداعه. </a:t>
            </a:r>
          </a:p>
          <a:p>
            <a:pPr algn="r" rtl="1"/>
            <a:r>
              <a:rPr lang="ar-LB" sz="1200" kern="1200" dirty="0">
                <a:solidFill>
                  <a:schemeClr val="tx1"/>
                </a:solidFill>
                <a:effectLst/>
                <a:latin typeface="+mn-lt"/>
                <a:ea typeface="+mn-ea"/>
                <a:cs typeface="+mn-cs"/>
              </a:rPr>
              <a:t>وكما سمعنا، لقد خلق الله السماوات والقمر والشمس والنجوم والأرض والبحار وجميع الحيوانات وأنبت الأشجار الكبيرة والجميلة، واهتمَّ حتى بأدقِّ تفاصيل الكون، ثم كلَّل خليقته بخلقه الإنسان. </a:t>
            </a:r>
          </a:p>
          <a:p>
            <a:pPr algn="r" rtl="1"/>
            <a:r>
              <a:rPr lang="ar-LB" sz="1200" kern="1200" dirty="0">
                <a:solidFill>
                  <a:schemeClr val="tx1"/>
                </a:solidFill>
                <a:effectLst/>
                <a:latin typeface="+mn-lt"/>
                <a:ea typeface="+mn-ea"/>
                <a:cs typeface="+mn-cs"/>
              </a:rPr>
              <a:t>فنحن أهم جزء بخليقة الله المميَّزة. لذلك دعونا نحني رؤوسنا ونشكر الله على هذه الخليقة المميزة، أريد من كل فرد منكم ان يشكر الرب على شيء في الطبيعة او حيوان معين يحبه؛ مثل اشكرك يا رب على الشمس لانها تعطينا النور والدفء، اشكرك يا رب على البقرة لانها تعطينا الحليب.</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38</a:t>
            </a:fld>
            <a:endParaRPr lang="en-LB"/>
          </a:p>
        </p:txBody>
      </p:sp>
    </p:spTree>
    <p:extLst>
      <p:ext uri="{BB962C8B-B14F-4D97-AF65-F5344CB8AC3E}">
        <p14:creationId xmlns:p14="http://schemas.microsoft.com/office/powerpoint/2010/main" val="31710459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u="none" kern="1200" dirty="0">
                <a:solidFill>
                  <a:schemeClr val="tx1"/>
                </a:solidFill>
                <a:effectLst/>
                <a:highlight>
                  <a:srgbClr val="FFFF00"/>
                </a:highlight>
                <a:latin typeface="+mn-lt"/>
                <a:ea typeface="+mn-ea"/>
                <a:cs typeface="+mn-cs"/>
              </a:rPr>
              <a:t>اقرأ الآية من الكتاب المقدَّس:</a:t>
            </a:r>
            <a:endParaRPr lang="ar-LB" sz="1200" u="none" kern="1200" dirty="0">
              <a:solidFill>
                <a:schemeClr val="tx1"/>
              </a:solidFill>
              <a:effectLst/>
              <a:latin typeface="+mn-lt"/>
              <a:ea typeface="+mn-ea"/>
              <a:cs typeface="+mn-cs"/>
            </a:endParaRPr>
          </a:p>
          <a:p>
            <a:pPr marL="171450" indent="-171450" algn="r" rtl="1">
              <a:buFont typeface="Arial" panose="020B0604020202020204" pitchFamily="34" charset="0"/>
              <a:buChar char="•"/>
            </a:pPr>
            <a:r>
              <a:rPr lang="ar-LB" sz="1200" kern="1200" dirty="0">
                <a:solidFill>
                  <a:schemeClr val="tx1"/>
                </a:solidFill>
                <a:effectLst/>
                <a:latin typeface="+mn-lt"/>
                <a:ea typeface="+mn-ea"/>
                <a:cs typeface="+mn-cs"/>
              </a:rPr>
              <a:t>   شجّع الأولاد على إحضار كتابهم القدّس الخاص بهم.</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   أطلب من أحد الأولاد ان يقرأ الآية بصوت مرتفع وواضح.</a:t>
            </a:r>
            <a:br>
              <a:rPr lang="ar-LB" sz="1200" kern="1200" dirty="0">
                <a:solidFill>
                  <a:schemeClr val="tx1"/>
                </a:solidFill>
                <a:effectLst/>
                <a:latin typeface="+mn-lt"/>
                <a:ea typeface="+mn-ea"/>
                <a:cs typeface="+mn-cs"/>
              </a:rPr>
            </a:br>
            <a:endParaRPr lang="ar-SA" dirty="0"/>
          </a:p>
          <a:p>
            <a:pPr algn="r" rtl="1"/>
            <a:r>
              <a:rPr lang="ar-LB" sz="1200" b="1" kern="1200" dirty="0">
                <a:solidFill>
                  <a:schemeClr val="tx1"/>
                </a:solidFill>
                <a:effectLst/>
                <a:latin typeface="+mn-lt"/>
                <a:ea typeface="+mn-ea"/>
                <a:cs typeface="+mn-cs"/>
              </a:rPr>
              <a:t>شرح الآية:</a:t>
            </a:r>
          </a:p>
          <a:p>
            <a:pPr algn="r" rtl="1"/>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u="sng" kern="1200" dirty="0">
                <a:solidFill>
                  <a:schemeClr val="tx1"/>
                </a:solidFill>
                <a:effectLst/>
                <a:latin typeface="+mn-lt"/>
                <a:ea typeface="+mn-ea"/>
                <a:cs typeface="+mn-cs"/>
              </a:rPr>
              <a:t>السَّماوات تحدِّث بمجد الله: </a:t>
            </a:r>
            <a:r>
              <a:rPr lang="ar-LB" sz="1200" kern="1200" dirty="0">
                <a:solidFill>
                  <a:schemeClr val="tx1"/>
                </a:solidFill>
                <a:effectLst/>
                <a:latin typeface="+mn-lt"/>
                <a:ea typeface="+mn-ea"/>
                <a:cs typeface="+mn-cs"/>
              </a:rPr>
              <a:t>إننا محاطون بطبيعة رائعة لخَليقة الله. فالَسموات تُعلِن بصورة واضحة وجود الله وقدرته العظيمة في خلق الكون.</a:t>
            </a:r>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u="sng" kern="1200" dirty="0">
                <a:solidFill>
                  <a:schemeClr val="tx1"/>
                </a:solidFill>
                <a:effectLst/>
                <a:latin typeface="+mn-lt"/>
                <a:ea typeface="+mn-ea"/>
                <a:cs typeface="+mn-cs"/>
              </a:rPr>
              <a:t>والفلك يُخبِر بعمل يديه: </a:t>
            </a:r>
            <a:r>
              <a:rPr lang="ar-LB" sz="1200" kern="1200" dirty="0">
                <a:solidFill>
                  <a:schemeClr val="tx1"/>
                </a:solidFill>
                <a:effectLst/>
                <a:latin typeface="+mn-lt"/>
                <a:ea typeface="+mn-ea"/>
                <a:cs typeface="+mn-cs"/>
              </a:rPr>
              <a:t>عندما ننظر إلى الطبيعة وتركيبة الكون المعقَّدة وكيف أنه مرتبط ببعضه. مثل: شروق الشمس في النهار وظهور القمر في الليل. هذه كلها دليل على قدرة الله. لذلك يجب أن نشكرالله دائمًا على هذه الخليقة الجميلة.</a:t>
            </a:r>
          </a:p>
          <a:p>
            <a:pPr algn="r" rtl="1"/>
            <a:endParaRPr lang="ar-LB" sz="1200" kern="1200" dirty="0">
              <a:solidFill>
                <a:schemeClr val="tx1"/>
              </a:solidFill>
              <a:effectLst/>
              <a:latin typeface="+mn-lt"/>
              <a:ea typeface="+mn-ea"/>
              <a:cs typeface="+mn-cs"/>
            </a:endParaRP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39</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     </a:t>
            </a:r>
            <a:r>
              <a:rPr lang="ar-LB" sz="1200" b="0" kern="1200" dirty="0">
                <a:solidFill>
                  <a:schemeClr val="tx1"/>
                </a:solidFill>
                <a:effectLst/>
                <a:latin typeface="+mn-lt"/>
                <a:ea typeface="+mn-ea"/>
                <a:cs typeface="+mn-cs"/>
              </a:rPr>
              <a:t> المواد المطلوبة: </a:t>
            </a:r>
            <a:r>
              <a:rPr lang="ar-LB" sz="1200" kern="1200" dirty="0">
                <a:solidFill>
                  <a:schemeClr val="tx1"/>
                </a:solidFill>
                <a:effectLst/>
                <a:latin typeface="+mn-lt"/>
                <a:ea typeface="+mn-ea"/>
                <a:cs typeface="+mn-cs"/>
              </a:rPr>
              <a:t>فلِّين، كلمات الآية على أوراق 5</a:t>
            </a:r>
            <a:r>
              <a:rPr lang="en-US" sz="1200" kern="1200" dirty="0">
                <a:solidFill>
                  <a:schemeClr val="tx1"/>
                </a:solidFill>
                <a:effectLst/>
                <a:latin typeface="+mn-lt"/>
                <a:ea typeface="+mn-ea"/>
                <a:cs typeface="+mn-cs"/>
              </a:rPr>
              <a:t>A</a:t>
            </a:r>
          </a:p>
          <a:p>
            <a:pPr algn="r" rtl="1"/>
            <a:r>
              <a:rPr lang="ar-LB" sz="1200" kern="1200" dirty="0">
                <a:solidFill>
                  <a:schemeClr val="tx1"/>
                </a:solidFill>
                <a:effectLst/>
                <a:latin typeface="+mn-lt"/>
                <a:ea typeface="+mn-ea"/>
                <a:cs typeface="+mn-cs"/>
              </a:rPr>
              <a:t>     </a:t>
            </a:r>
          </a:p>
          <a:p>
            <a:pPr algn="r" rtl="1"/>
            <a:r>
              <a:rPr lang="ar-LB" sz="1200" kern="1200" dirty="0">
                <a:solidFill>
                  <a:schemeClr val="tx1"/>
                </a:solidFill>
                <a:effectLst/>
                <a:latin typeface="+mn-lt"/>
                <a:ea typeface="+mn-ea"/>
                <a:cs typeface="+mn-cs"/>
              </a:rPr>
              <a:t>      - بعد أن تكرِّر الآية عدَّة مراتٍ مع الأولاد،</a:t>
            </a:r>
          </a:p>
          <a:p>
            <a:pPr algn="r" rtl="1"/>
            <a:r>
              <a:rPr lang="ar-LB" sz="1200" kern="1200" dirty="0">
                <a:solidFill>
                  <a:schemeClr val="tx1"/>
                </a:solidFill>
                <a:effectLst/>
                <a:latin typeface="+mn-lt"/>
                <a:ea typeface="+mn-ea"/>
                <a:cs typeface="+mn-cs"/>
              </a:rPr>
              <a:t>      - ضع الأوراق على الطاولة بشكل مغلق. </a:t>
            </a:r>
          </a:p>
          <a:p>
            <a:pPr algn="r" rtl="1"/>
            <a:r>
              <a:rPr lang="ar-LB" sz="1200" kern="1200" dirty="0">
                <a:solidFill>
                  <a:schemeClr val="tx1"/>
                </a:solidFill>
                <a:effectLst/>
                <a:latin typeface="+mn-lt"/>
                <a:ea typeface="+mn-ea"/>
                <a:cs typeface="+mn-cs"/>
              </a:rPr>
              <a:t>      - على كلّ ولد بدوره أن يفتح كلمات الآية المتطابقة.</a:t>
            </a:r>
          </a:p>
          <a:p>
            <a:pPr algn="r" rtl="1"/>
            <a:r>
              <a:rPr lang="ar-LB" sz="1200" kern="1200" dirty="0">
                <a:solidFill>
                  <a:schemeClr val="tx1"/>
                </a:solidFill>
                <a:effectLst/>
                <a:latin typeface="+mn-lt"/>
                <a:ea typeface="+mn-ea"/>
                <a:cs typeface="+mn-cs"/>
              </a:rPr>
              <a:t>      - تستمر اللعبة حتى اكتمال الآية.</a:t>
            </a:r>
          </a:p>
          <a:p>
            <a:pPr algn="r" rtl="1"/>
            <a:r>
              <a:rPr lang="ar-LB" sz="1200" kern="1200" dirty="0">
                <a:solidFill>
                  <a:schemeClr val="tx1"/>
                </a:solidFill>
                <a:effectLst/>
                <a:latin typeface="+mn-lt"/>
                <a:ea typeface="+mn-ea"/>
                <a:cs typeface="+mn-cs"/>
              </a:rPr>
              <a:t>      - اطلب من الأولاد وضع الآية بالترتيب الصحيح وترديدها بصوت مرتفع.</a:t>
            </a:r>
          </a:p>
        </p:txBody>
      </p:sp>
      <p:sp>
        <p:nvSpPr>
          <p:cNvPr id="4" name="Slide Number Placeholder 3"/>
          <p:cNvSpPr>
            <a:spLocks noGrp="1"/>
          </p:cNvSpPr>
          <p:nvPr>
            <p:ph type="sldNum" sz="quarter" idx="5"/>
          </p:nvPr>
        </p:nvSpPr>
        <p:spPr/>
        <p:txBody>
          <a:bodyPr/>
          <a:lstStyle/>
          <a:p>
            <a:fld id="{0A31E068-D99C-E840-A98D-6E78081BD850}" type="slidenum">
              <a:rPr lang="en-LB" smtClean="0"/>
              <a:t>40</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u="sng" kern="1200" dirty="0">
                <a:solidFill>
                  <a:schemeClr val="tx1"/>
                </a:solidFill>
                <a:effectLst/>
                <a:latin typeface="+mn-lt"/>
                <a:ea typeface="+mn-ea"/>
                <a:cs typeface="+mn-cs"/>
              </a:rPr>
              <a:t> الهدف من اللعبة: </a:t>
            </a:r>
            <a:r>
              <a:rPr lang="ar-LB" sz="1200" kern="1200" dirty="0">
                <a:solidFill>
                  <a:schemeClr val="tx1"/>
                </a:solidFill>
                <a:effectLst/>
                <a:latin typeface="+mn-lt"/>
                <a:ea typeface="+mn-ea"/>
                <a:cs typeface="+mn-cs"/>
              </a:rPr>
              <a:t>كما رأينا نحن نمثِّل الصورة قبل أن نصنعها ونشكّلها، هكذا رأى الله كل شيء قبل أن يخلق الكون، فقد خلق كل شيء بشكل دقيق وجميل.</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u="sng" kern="1200" dirty="0">
                <a:solidFill>
                  <a:schemeClr val="tx1"/>
                </a:solidFill>
                <a:effectLst/>
                <a:latin typeface="+mn-lt"/>
                <a:ea typeface="+mn-ea"/>
                <a:cs typeface="+mn-cs"/>
              </a:rPr>
              <a:t>المواد المطلوبة: </a:t>
            </a:r>
            <a:r>
              <a:rPr lang="ar-LB" sz="1200" kern="1200" dirty="0">
                <a:solidFill>
                  <a:schemeClr val="tx1"/>
                </a:solidFill>
                <a:effectLst/>
                <a:latin typeface="+mn-lt"/>
                <a:ea typeface="+mn-ea"/>
                <a:cs typeface="+mn-cs"/>
              </a:rPr>
              <a:t>معجون ملوَّن - طاولة صغيرة (عدد ٢) - نرد كبير من فلّين (عدد ٢).</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algn="r" rtl="1"/>
            <a:r>
              <a:rPr lang="ar-LB" sz="1200" u="sng" kern="1200" dirty="0">
                <a:solidFill>
                  <a:schemeClr val="tx1"/>
                </a:solidFill>
                <a:effectLst/>
                <a:latin typeface="+mn-lt"/>
                <a:ea typeface="+mn-ea"/>
                <a:cs typeface="+mn-cs"/>
              </a:rPr>
              <a:t>طريقة التحضير:</a:t>
            </a:r>
          </a:p>
          <a:p>
            <a:pPr algn="r" rtl="1"/>
            <a:r>
              <a:rPr lang="ar-LB" sz="1200" kern="1200" dirty="0">
                <a:solidFill>
                  <a:schemeClr val="tx1"/>
                </a:solidFill>
                <a:effectLst/>
                <a:latin typeface="+mn-lt"/>
                <a:ea typeface="+mn-ea"/>
                <a:cs typeface="+mn-cs"/>
              </a:rPr>
              <a:t>١- قسِّم الأولاد إلى فريقين.</a:t>
            </a:r>
          </a:p>
          <a:p>
            <a:pPr algn="r" rtl="1"/>
            <a:r>
              <a:rPr lang="ar-LB" sz="1200" kern="1200" dirty="0">
                <a:solidFill>
                  <a:schemeClr val="tx1"/>
                </a:solidFill>
                <a:effectLst/>
                <a:latin typeface="+mn-lt"/>
                <a:ea typeface="+mn-ea"/>
                <a:cs typeface="+mn-cs"/>
              </a:rPr>
              <a:t>٢- اطبع  الصورة الموجودة في المواد الإضافيّة والمُرقَّمة من ١ إلى ٦ بحجم </a:t>
            </a:r>
            <a:r>
              <a:rPr lang="en-US" sz="1200" kern="1200" dirty="0">
                <a:solidFill>
                  <a:schemeClr val="tx1"/>
                </a:solidFill>
                <a:effectLst/>
                <a:latin typeface="+mn-lt"/>
                <a:ea typeface="+mn-ea"/>
                <a:cs typeface="+mn-cs"/>
              </a:rPr>
              <a:t>A3</a:t>
            </a:r>
            <a:r>
              <a:rPr lang="ar-SA" sz="1200" kern="1200" dirty="0">
                <a:solidFill>
                  <a:schemeClr val="tx1"/>
                </a:solidFill>
                <a:effectLst/>
                <a:latin typeface="+mn-lt"/>
                <a:ea typeface="+mn-ea"/>
                <a:cs typeface="+mn-cs"/>
              </a:rPr>
              <a:t> (</a:t>
            </a:r>
            <a:r>
              <a:rPr lang="ar-LB" sz="1200" kern="1200" dirty="0">
                <a:solidFill>
                  <a:schemeClr val="tx1"/>
                </a:solidFill>
                <a:effectLst/>
                <a:latin typeface="+mn-lt"/>
                <a:ea typeface="+mn-ea"/>
                <a:cs typeface="+mn-cs"/>
              </a:rPr>
              <a:t>عدد ٢)</a:t>
            </a:r>
          </a:p>
          <a:p>
            <a:pPr algn="r" rtl="1"/>
            <a:r>
              <a:rPr lang="ar-LB" sz="1200" kern="1200" dirty="0">
                <a:solidFill>
                  <a:schemeClr val="tx1"/>
                </a:solidFill>
                <a:effectLst/>
                <a:latin typeface="+mn-lt"/>
                <a:ea typeface="+mn-ea"/>
                <a:cs typeface="+mn-cs"/>
              </a:rPr>
              <a:t>٣- أعطِ كلّ فريق صورة ونرد من فلِّين ومعجُون ملوَّن.</a:t>
            </a:r>
          </a:p>
          <a:p>
            <a:pPr algn="r" rtl="1"/>
            <a:r>
              <a:rPr lang="ar-LB" sz="1200" kern="1200" dirty="0">
                <a:solidFill>
                  <a:schemeClr val="tx1"/>
                </a:solidFill>
                <a:effectLst/>
                <a:latin typeface="+mn-lt"/>
                <a:ea typeface="+mn-ea"/>
                <a:cs typeface="+mn-cs"/>
              </a:rPr>
              <a:t>٤- ضع المعجون الملَّون على الطاولة من ١ إلى ٦.</a:t>
            </a:r>
          </a:p>
          <a:p>
            <a:pPr algn="r" rtl="1"/>
            <a:r>
              <a:rPr lang="ar-LB" sz="1200" kern="1200" dirty="0">
                <a:solidFill>
                  <a:schemeClr val="tx1"/>
                </a:solidFill>
                <a:effectLst/>
                <a:latin typeface="+mn-lt"/>
                <a:ea typeface="+mn-ea"/>
                <a:cs typeface="+mn-cs"/>
              </a:rPr>
              <a:t>٥- على كلّ ولد من كلّ فريق أن يرمي النرد.</a:t>
            </a:r>
          </a:p>
          <a:p>
            <a:pPr algn="r" rtl="1"/>
            <a:r>
              <a:rPr lang="ar-LB" sz="1200" kern="1200" dirty="0">
                <a:solidFill>
                  <a:schemeClr val="tx1"/>
                </a:solidFill>
                <a:effectLst/>
                <a:latin typeface="+mn-lt"/>
                <a:ea typeface="+mn-ea"/>
                <a:cs typeface="+mn-cs"/>
              </a:rPr>
              <a:t>٦- يأخذ الولد المعجونة التي تحمل الرقم الظاهر على النرد.</a:t>
            </a:r>
            <a:br>
              <a:rPr lang="ar-LB" sz="1200" kern="1200" dirty="0">
                <a:solidFill>
                  <a:schemeClr val="tx1"/>
                </a:solidFill>
                <a:effectLst/>
                <a:latin typeface="+mn-lt"/>
                <a:ea typeface="+mn-ea"/>
                <a:cs typeface="+mn-cs"/>
              </a:rPr>
            </a:br>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مثلاً: </a:t>
            </a:r>
          </a:p>
          <a:p>
            <a:pPr algn="r" rtl="1"/>
            <a:r>
              <a:rPr lang="ar-LB" sz="1200" kern="1200" dirty="0">
                <a:solidFill>
                  <a:schemeClr val="tx1"/>
                </a:solidFill>
                <a:effectLst/>
                <a:latin typeface="+mn-lt"/>
                <a:ea typeface="+mn-ea"/>
                <a:cs typeface="+mn-cs"/>
              </a:rPr>
              <a:t>- الرقم الظاهر على النرد هو ٦، يأخذ الولد المعجونة التي لونها أزرق ويضعها على الصورة مكان الرقم ٦.</a:t>
            </a:r>
          </a:p>
          <a:p>
            <a:pPr algn="r" rtl="1"/>
            <a:r>
              <a:rPr lang="ar-LB" sz="1200" kern="1200" dirty="0">
                <a:solidFill>
                  <a:schemeClr val="tx1"/>
                </a:solidFill>
                <a:effectLst/>
                <a:latin typeface="+mn-lt"/>
                <a:ea typeface="+mn-ea"/>
                <a:cs typeface="+mn-cs"/>
              </a:rPr>
              <a:t>- يعمل الفريق على تلوين الصورة من خلال المعجون الملَّون.</a:t>
            </a:r>
          </a:p>
          <a:p>
            <a:pPr algn="r" rtl="1"/>
            <a:r>
              <a:rPr lang="ar-LB" sz="1200" kern="1200" dirty="0">
                <a:solidFill>
                  <a:schemeClr val="tx1"/>
                </a:solidFill>
                <a:effectLst/>
                <a:latin typeface="+mn-lt"/>
                <a:ea typeface="+mn-ea"/>
                <a:cs typeface="+mn-cs"/>
              </a:rPr>
              <a:t>- الفريق الذي ينتهي من تلوين الصورة أوَّلاً يكون هو الفائز.</a:t>
            </a:r>
          </a:p>
          <a:p>
            <a:pPr marL="228600" indent="-228600" algn="r" rtl="1">
              <a:buFont typeface="+mj-lt"/>
              <a:buAutoNum type="arabicPeriod"/>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41</a:t>
            </a:fld>
            <a:endParaRPr lang="en-LB"/>
          </a:p>
        </p:txBody>
      </p:sp>
    </p:spTree>
    <p:extLst>
      <p:ext uri="{BB962C8B-B14F-4D97-AF65-F5344CB8AC3E}">
        <p14:creationId xmlns:p14="http://schemas.microsoft.com/office/powerpoint/2010/main" val="6956996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kern="1200" dirty="0">
                <a:solidFill>
                  <a:schemeClr val="tx1"/>
                </a:solidFill>
                <a:effectLst/>
                <a:latin typeface="+mn-lt"/>
                <a:ea typeface="+mn-ea"/>
                <a:cs typeface="+mn-cs"/>
              </a:rPr>
              <a:t>مرحبًا أصدقائي، أنا سعيد(ة) جدًّا أن أكون معكم في هذه السنة، أنا اسمي ……...، وهناك معلِّمون ومساعدون سيكونون معنا في هذه السنة، هم : …..، و …… لنرحِّب بهم ونصِّفق لهم.</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هذه السنة سنتعلَّم من قصص وشخصيّات الكتاب المقدَّس، كيف نسلك في الحياة وكيف تكون حياتنا مبنيَّة جيِّدًا على كلمة الله.</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إنَّ برنامجنا مليء بالفقرات، من منكم متحمِّس لنَبدأ؟ (اِسأل الأولاد).</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دعونا نبدأ برنامجنا بالصلاة.</a:t>
            </a:r>
          </a:p>
          <a:p>
            <a:pPr algn="r" rtl="1"/>
            <a:endParaRPr lang="ar-LB" sz="1200" kern="1200" dirty="0">
              <a:solidFill>
                <a:schemeClr val="tx1"/>
              </a:solidFill>
              <a:effectLst/>
              <a:latin typeface="+mn-lt"/>
              <a:ea typeface="+mn-ea"/>
              <a:cs typeface="+mn-cs"/>
            </a:endParaRPr>
          </a:p>
          <a:p>
            <a:pPr algn="r" rtl="1"/>
            <a:r>
              <a:rPr lang="ar-LB" sz="1200" u="sng" kern="1200" dirty="0">
                <a:solidFill>
                  <a:schemeClr val="tx1"/>
                </a:solidFill>
                <a:effectLst/>
                <a:latin typeface="+mn-lt"/>
                <a:ea typeface="+mn-ea"/>
                <a:cs typeface="+mn-cs"/>
              </a:rPr>
              <a:t>الصلاة:</a:t>
            </a:r>
          </a:p>
          <a:p>
            <a:pPr algn="r" rtl="1"/>
            <a:r>
              <a:rPr lang="ar-LB" sz="1200" b="1" kern="1200" dirty="0">
                <a:solidFill>
                  <a:schemeClr val="tx1"/>
                </a:solidFill>
                <a:effectLst/>
                <a:latin typeface="+mn-lt"/>
                <a:ea typeface="+mn-ea"/>
                <a:cs typeface="+mn-cs"/>
              </a:rPr>
              <a:t> يا رب، أشكرك لأنك كنتَ معنا في العطلة الصيفيَّة وقد فَرِحنا واستمتعنا كثيرًا بها. أشكرك على هذه السنة الجديدة في مدرسة الأحد. كما أشكرك على أصدقائي وحضورهم. أطلب منك أن تكون معنا في هذه السنة لكي نتعلَّم عنك أكثر، ونكون على علاقة قويَّة بك، فنبني حياتنا على أساس كلمتك. باسم يسوع. آمين.</a:t>
            </a:r>
          </a:p>
          <a:p>
            <a:pPr algn="r" rtl="1"/>
            <a:endParaRPr lang="ar-LB" sz="1200" kern="1200" dirty="0">
              <a:solidFill>
                <a:schemeClr val="tx1"/>
              </a:solidFill>
              <a:effectLst/>
              <a:latin typeface="+mn-lt"/>
              <a:ea typeface="+mn-ea"/>
              <a:cs typeface="+mn-cs"/>
            </a:endParaRPr>
          </a:p>
          <a:p>
            <a:pPr marL="0" algn="r" defTabSz="914400" rtl="1" eaLnBrk="1" latinLnBrk="0" hangingPunct="1"/>
            <a:endParaRPr lang="en-LB" sz="1200" dirty="0"/>
          </a:p>
        </p:txBody>
      </p:sp>
      <p:sp>
        <p:nvSpPr>
          <p:cNvPr id="4" name="Slide Number Placeholder 3"/>
          <p:cNvSpPr>
            <a:spLocks noGrp="1"/>
          </p:cNvSpPr>
          <p:nvPr>
            <p:ph type="sldNum" sz="quarter" idx="5"/>
          </p:nvPr>
        </p:nvSpPr>
        <p:spPr/>
        <p:txBody>
          <a:bodyPr/>
          <a:lstStyle/>
          <a:p>
            <a:fld id="{0A31E068-D99C-E840-A98D-6E78081BD850}" type="slidenum">
              <a:rPr lang="en-LB" smtClean="0"/>
              <a:t>3</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المواد المطلوبة:</a:t>
            </a:r>
            <a:r>
              <a:rPr lang="ar-LB" sz="1200" b="1" kern="1200" dirty="0">
                <a:solidFill>
                  <a:schemeClr val="tx1"/>
                </a:solidFill>
                <a:effectLst/>
                <a:latin typeface="+mn-lt"/>
                <a:ea typeface="+mn-ea"/>
                <a:cs typeface="+mn-cs"/>
              </a:rPr>
              <a:t> </a:t>
            </a:r>
            <a:r>
              <a:rPr lang="ar-LB" sz="1200" kern="1200" dirty="0">
                <a:solidFill>
                  <a:schemeClr val="tx1"/>
                </a:solidFill>
                <a:effectLst/>
                <a:latin typeface="+mn-lt"/>
                <a:ea typeface="+mn-ea"/>
                <a:cs typeface="+mn-cs"/>
              </a:rPr>
              <a:t>ورق أبيض مقوّى - شريط ملوَّن أو حبل - أقلام تلوين خشبيَّة – قلم أسود – مقصّ – فرجار (بيكار) لرسم دائرة.</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الشرح والتطبيق:</a:t>
            </a:r>
          </a:p>
          <a:p>
            <a:pPr algn="r" rtl="1"/>
            <a:r>
              <a:rPr lang="ar-LB" sz="1200" kern="1200" dirty="0">
                <a:solidFill>
                  <a:schemeClr val="tx1"/>
                </a:solidFill>
                <a:effectLst/>
                <a:latin typeface="+mn-lt"/>
                <a:ea typeface="+mn-ea"/>
                <a:cs typeface="+mn-cs"/>
              </a:rPr>
              <a:t>١- ارسم دوائر بالفرجارعلى الورق الأبيض المقوّى (حسب عدد الأولاد).</a:t>
            </a:r>
          </a:p>
          <a:p>
            <a:pPr algn="r" rtl="1"/>
            <a:r>
              <a:rPr lang="ar-LB" sz="1200" kern="1200" dirty="0">
                <a:solidFill>
                  <a:schemeClr val="tx1"/>
                </a:solidFill>
                <a:effectLst/>
                <a:latin typeface="+mn-lt"/>
                <a:ea typeface="+mn-ea"/>
                <a:cs typeface="+mn-cs"/>
              </a:rPr>
              <a:t>٢- قم بعمل ثقب صغير في أعلى كل دائرة.</a:t>
            </a:r>
          </a:p>
          <a:p>
            <a:pPr algn="r" rtl="1"/>
            <a:r>
              <a:rPr lang="ar-LB" sz="1200" kern="1200" dirty="0">
                <a:solidFill>
                  <a:schemeClr val="tx1"/>
                </a:solidFill>
                <a:effectLst/>
                <a:latin typeface="+mn-lt"/>
                <a:ea typeface="+mn-ea"/>
                <a:cs typeface="+mn-cs"/>
              </a:rPr>
              <a:t>٣- قصّ الدوائر، واعط كلّ ولد ٧ منها.</a:t>
            </a:r>
          </a:p>
          <a:p>
            <a:pPr algn="r" rtl="1"/>
            <a:r>
              <a:rPr lang="ar-LB" sz="1200" kern="1200" dirty="0">
                <a:solidFill>
                  <a:schemeClr val="tx1"/>
                </a:solidFill>
                <a:effectLst/>
                <a:latin typeface="+mn-lt"/>
                <a:ea typeface="+mn-ea"/>
                <a:cs typeface="+mn-cs"/>
              </a:rPr>
              <a:t>٤- أطلب من الأولاد رسم ما خلقه الله في كلٍّ من الأيام السبعة.</a:t>
            </a:r>
          </a:p>
          <a:p>
            <a:pPr algn="r" rtl="1"/>
            <a:r>
              <a:rPr lang="ar-LB" sz="1200" kern="1200" dirty="0">
                <a:solidFill>
                  <a:schemeClr val="tx1"/>
                </a:solidFill>
                <a:effectLst/>
                <a:latin typeface="+mn-lt"/>
                <a:ea typeface="+mn-ea"/>
                <a:cs typeface="+mn-cs"/>
              </a:rPr>
              <a:t>٥- يقوم الولد برسم ما يحب أن يفعله هو شخصيًّا في يوم الراحة على الدائرة السابعة (كما استراح الله في اليوم السابع).          </a:t>
            </a:r>
          </a:p>
          <a:p>
            <a:pPr algn="r" rtl="1"/>
            <a:r>
              <a:rPr lang="ar-LB" sz="1200" kern="1200" dirty="0">
                <a:solidFill>
                  <a:schemeClr val="tx1"/>
                </a:solidFill>
                <a:effectLst/>
                <a:latin typeface="+mn-lt"/>
                <a:ea typeface="+mn-ea"/>
                <a:cs typeface="+mn-cs"/>
              </a:rPr>
              <a:t>٦- أعطِ أقلام التلوين للأولاد لتلوين ما قد رُسم.</a:t>
            </a:r>
          </a:p>
          <a:p>
            <a:pPr algn="r" rtl="1"/>
            <a:r>
              <a:rPr lang="ar-LB" sz="1200" kern="1200" dirty="0">
                <a:solidFill>
                  <a:schemeClr val="tx1"/>
                </a:solidFill>
                <a:effectLst/>
                <a:latin typeface="+mn-lt"/>
                <a:ea typeface="+mn-ea"/>
                <a:cs typeface="+mn-cs"/>
              </a:rPr>
              <a:t>٧- يكتب الولد على الوجه الآخر من الدائرة ما ترمز إليه الرسمة.     </a:t>
            </a:r>
          </a:p>
          <a:p>
            <a:pPr algn="r" rtl="1"/>
            <a:r>
              <a:rPr lang="ar-LB" sz="1200" kern="1200" dirty="0">
                <a:solidFill>
                  <a:schemeClr val="tx1"/>
                </a:solidFill>
                <a:effectLst/>
                <a:latin typeface="+mn-lt"/>
                <a:ea typeface="+mn-ea"/>
                <a:cs typeface="+mn-cs"/>
              </a:rPr>
              <a:t>٨- اجمع الدوائر وقم بوصلها بعضها ببعض بالترتيب من خلال الحبل.</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42</a:t>
            </a:fld>
            <a:endParaRPr lang="en-LB"/>
          </a:p>
        </p:txBody>
      </p:sp>
    </p:spTree>
    <p:extLst>
      <p:ext uri="{BB962C8B-B14F-4D97-AF65-F5344CB8AC3E}">
        <p14:creationId xmlns:p14="http://schemas.microsoft.com/office/powerpoint/2010/main" val="21546855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kern="1200" dirty="0">
                <a:solidFill>
                  <a:schemeClr val="tx1"/>
                </a:solidFill>
                <a:effectLst/>
                <a:latin typeface="+mn-lt"/>
                <a:ea typeface="+mn-ea"/>
                <a:cs typeface="+mn-cs"/>
              </a:rPr>
              <a:t>ملاحظة:</a:t>
            </a:r>
          </a:p>
          <a:p>
            <a:pPr algn="r" rtl="1"/>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يمكن طباعة صور للخليقة من المواد الإضافية (على عدد الأولاد) وتوزيعها لهم لتساعدهم أن يتذكّروا ماذا يمكن رسمه في كل دائرة. </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43</a:t>
            </a:fld>
            <a:endParaRPr lang="en-LB"/>
          </a:p>
        </p:txBody>
      </p:sp>
    </p:spTree>
    <p:extLst>
      <p:ext uri="{BB962C8B-B14F-4D97-AF65-F5344CB8AC3E}">
        <p14:creationId xmlns:p14="http://schemas.microsoft.com/office/powerpoint/2010/main" val="12596203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kern="1200" dirty="0">
                <a:solidFill>
                  <a:schemeClr val="tx1"/>
                </a:solidFill>
                <a:effectLst/>
                <a:latin typeface="+mn-lt"/>
                <a:ea typeface="+mn-ea"/>
                <a:cs typeface="+mn-cs"/>
              </a:rPr>
              <a:t>الهدف: </a:t>
            </a:r>
            <a:r>
              <a:rPr lang="ar-LB" sz="1200" kern="1200" dirty="0">
                <a:solidFill>
                  <a:schemeClr val="tx1"/>
                </a:solidFill>
                <a:effectLst/>
                <a:latin typeface="+mn-lt"/>
                <a:ea typeface="+mn-ea"/>
                <a:cs typeface="+mn-cs"/>
              </a:rPr>
              <a:t>أن يتعرَّف الأولاد بعضهم على بعض أكثر.</a:t>
            </a:r>
          </a:p>
          <a:p>
            <a:pPr algn="r" rtl="1"/>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المواد المطلوبة: أقلام -  أوراق الأسئلة (بحسب عدد الأولاد).</a:t>
            </a:r>
          </a:p>
          <a:p>
            <a:pPr algn="r" rtl="1"/>
            <a:endParaRPr lang="ar-LB" sz="1200" kern="1200" dirty="0">
              <a:solidFill>
                <a:schemeClr val="tx1"/>
              </a:solidFill>
              <a:effectLst/>
              <a:latin typeface="+mn-lt"/>
              <a:ea typeface="+mn-ea"/>
              <a:cs typeface="+mn-cs"/>
            </a:endParaRPr>
          </a:p>
          <a:p>
            <a:pPr algn="r" rtl="1"/>
            <a:endParaRPr lang="ar-LB" sz="1200" kern="1200" dirty="0">
              <a:solidFill>
                <a:schemeClr val="tx1"/>
              </a:solidFill>
              <a:effectLst/>
              <a:latin typeface="+mn-lt"/>
              <a:ea typeface="+mn-ea"/>
              <a:cs typeface="+mn-cs"/>
            </a:endParaRPr>
          </a:p>
          <a:p>
            <a:pPr algn="r" rtl="1"/>
            <a:r>
              <a:rPr lang="ar-LB" sz="1200" b="1" kern="1200" dirty="0">
                <a:solidFill>
                  <a:schemeClr val="tx1"/>
                </a:solidFill>
                <a:effectLst/>
                <a:latin typeface="+mn-lt"/>
                <a:ea typeface="+mn-ea"/>
                <a:cs typeface="+mn-cs"/>
              </a:rPr>
              <a:t>شرح وتطبيق</a:t>
            </a:r>
          </a:p>
          <a:p>
            <a:pPr algn="r" rtl="1"/>
            <a:r>
              <a:rPr lang="ar-LB" sz="1200" kern="1200" dirty="0">
                <a:solidFill>
                  <a:schemeClr val="tx1"/>
                </a:solidFill>
                <a:effectLst/>
                <a:latin typeface="+mn-lt"/>
                <a:ea typeface="+mn-ea"/>
                <a:cs typeface="+mn-cs"/>
              </a:rPr>
              <a:t>- أعطِ كل من الأولاد ٥ أوراق تحتوي على الأسئلة.</a:t>
            </a:r>
          </a:p>
          <a:p>
            <a:pPr algn="r" rtl="1"/>
            <a:r>
              <a:rPr lang="ar-LB" sz="1200" kern="1200" dirty="0">
                <a:solidFill>
                  <a:schemeClr val="tx1"/>
                </a:solidFill>
                <a:effectLst/>
                <a:latin typeface="+mn-lt"/>
                <a:ea typeface="+mn-ea"/>
                <a:cs typeface="+mn-cs"/>
              </a:rPr>
              <a:t>- أطلب من الأولاد أن يقوم كل واحد منهم بالتعرّف على ٥ أشخاص.</a:t>
            </a:r>
          </a:p>
          <a:p>
            <a:pPr algn="r" rtl="1"/>
            <a:r>
              <a:rPr lang="ar-LB" sz="1200" kern="1200" dirty="0">
                <a:solidFill>
                  <a:schemeClr val="tx1"/>
                </a:solidFill>
                <a:effectLst/>
                <a:latin typeface="+mn-lt"/>
                <a:ea typeface="+mn-ea"/>
                <a:cs typeface="+mn-cs"/>
              </a:rPr>
              <a:t>- حدِّد وقت ٥ دقائق.</a:t>
            </a:r>
          </a:p>
          <a:p>
            <a:pPr algn="r" rtl="1"/>
            <a:r>
              <a:rPr lang="ar-LB" sz="1200" kern="1200" dirty="0">
                <a:solidFill>
                  <a:schemeClr val="tx1"/>
                </a:solidFill>
                <a:effectLst/>
                <a:latin typeface="+mn-lt"/>
                <a:ea typeface="+mn-ea"/>
                <a:cs typeface="+mn-cs"/>
              </a:rPr>
              <a:t>- الولد الذي ينتهي أولاً هو الرابح.</a:t>
            </a:r>
          </a:p>
          <a:p>
            <a:pP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endParaRPr lang="ar-LB" sz="1200" kern="1200" dirty="0">
              <a:solidFill>
                <a:schemeClr val="tx1"/>
              </a:solidFill>
              <a:effectLst/>
              <a:latin typeface="+mn-lt"/>
              <a:ea typeface="+mn-ea"/>
              <a:cs typeface="+mn-cs"/>
            </a:endParaRPr>
          </a:p>
          <a:p>
            <a:pPr algn="r" rtl="1"/>
            <a:r>
              <a:rPr lang="ar-LB" sz="1200" b="1" kern="1200" dirty="0">
                <a:solidFill>
                  <a:schemeClr val="tx1"/>
                </a:solidFill>
                <a:effectLst/>
                <a:latin typeface="+mn-lt"/>
                <a:ea typeface="+mn-ea"/>
                <a:cs typeface="+mn-cs"/>
              </a:rPr>
              <a:t>الأسئلة:</a:t>
            </a:r>
          </a:p>
          <a:p>
            <a:pPr algn="r" rtl="1"/>
            <a:r>
              <a:rPr lang="ar-LB" sz="1200" kern="1200" dirty="0">
                <a:solidFill>
                  <a:schemeClr val="tx1"/>
                </a:solidFill>
                <a:effectLst/>
                <a:latin typeface="+mn-lt"/>
                <a:ea typeface="+mn-ea"/>
                <a:cs typeface="+mn-cs"/>
              </a:rPr>
              <a:t>١-  ما هو اسمك؟</a:t>
            </a:r>
          </a:p>
          <a:p>
            <a:pPr algn="r" rtl="1"/>
            <a:r>
              <a:rPr lang="ar-LB" sz="1200" kern="1200" dirty="0">
                <a:solidFill>
                  <a:schemeClr val="tx1"/>
                </a:solidFill>
                <a:effectLst/>
                <a:latin typeface="+mn-lt"/>
                <a:ea typeface="+mn-ea"/>
                <a:cs typeface="+mn-cs"/>
              </a:rPr>
              <a:t>٢ -  كم عمرك؟</a:t>
            </a:r>
          </a:p>
          <a:p>
            <a:pPr algn="r" rtl="1"/>
            <a:r>
              <a:rPr lang="ar-LB" sz="1200" kern="1200" dirty="0">
                <a:solidFill>
                  <a:schemeClr val="tx1"/>
                </a:solidFill>
                <a:effectLst/>
                <a:latin typeface="+mn-lt"/>
                <a:ea typeface="+mn-ea"/>
                <a:cs typeface="+mn-cs"/>
              </a:rPr>
              <a:t>٣ - ما هو لونك المفضَّل؟ </a:t>
            </a:r>
          </a:p>
          <a:p>
            <a:pPr algn="r" rtl="1"/>
            <a:r>
              <a:rPr lang="ar-LB" sz="1200" kern="1200" dirty="0">
                <a:solidFill>
                  <a:schemeClr val="tx1"/>
                </a:solidFill>
                <a:effectLst/>
                <a:latin typeface="+mn-lt"/>
                <a:ea typeface="+mn-ea"/>
                <a:cs typeface="+mn-cs"/>
              </a:rPr>
              <a:t>٤ - ما هي موهبتك؟</a:t>
            </a:r>
          </a:p>
          <a:p>
            <a:pPr algn="r" rtl="1"/>
            <a:r>
              <a:rPr lang="ar-LB" sz="1200" kern="1200" dirty="0">
                <a:solidFill>
                  <a:schemeClr val="tx1"/>
                </a:solidFill>
                <a:effectLst/>
                <a:latin typeface="+mn-lt"/>
                <a:ea typeface="+mn-ea"/>
                <a:cs typeface="+mn-cs"/>
              </a:rPr>
              <a:t>٥ -  ما هي الأكلة المفضَّلة لديك؟</a:t>
            </a:r>
          </a:p>
          <a:p>
            <a:pPr algn="r" rtl="1"/>
            <a:endParaRPr lang="ar-LB" sz="1200" kern="1200" dirty="0">
              <a:solidFill>
                <a:schemeClr val="tx1"/>
              </a:solidFill>
              <a:effectLst/>
              <a:latin typeface="+mn-lt"/>
              <a:ea typeface="+mn-ea"/>
              <a:cs typeface="+mn-cs"/>
            </a:endParaRPr>
          </a:p>
          <a:p>
            <a:pPr algn="r" rtl="1"/>
            <a:r>
              <a:rPr lang="ar-LB" sz="1200" b="1" kern="1200" dirty="0">
                <a:solidFill>
                  <a:schemeClr val="tx1"/>
                </a:solidFill>
                <a:effectLst/>
                <a:latin typeface="+mn-lt"/>
                <a:ea typeface="+mn-ea"/>
                <a:cs typeface="+mn-cs"/>
              </a:rPr>
              <a:t>ملاحظة:</a:t>
            </a:r>
          </a:p>
          <a:p>
            <a:pPr algn="r" rtl="1"/>
            <a:r>
              <a:rPr lang="ar-LB" sz="1200" kern="1200" dirty="0">
                <a:solidFill>
                  <a:schemeClr val="tx1"/>
                </a:solidFill>
                <a:effectLst/>
                <a:latin typeface="+mn-lt"/>
                <a:ea typeface="+mn-ea"/>
                <a:cs typeface="+mn-cs"/>
              </a:rPr>
              <a:t>يمكنك طباعة الأسئلة، كذلك لا تنسى تشغيل الموسيقى أو ترنيمة أثناء اللعبة.</a:t>
            </a:r>
          </a:p>
          <a:p>
            <a:pPr algn="r" rtl="1"/>
            <a:endParaRPr lang="ar-LB" sz="1200" kern="1200" dirty="0">
              <a:solidFill>
                <a:schemeClr val="tx1"/>
              </a:solidFill>
              <a:effectLst/>
              <a:latin typeface="+mn-lt"/>
              <a:ea typeface="+mn-ea"/>
              <a:cs typeface="+mn-cs"/>
            </a:endParaRPr>
          </a:p>
          <a:p>
            <a:pPr algn="r" rtl="1"/>
            <a:endParaRPr lang="ar-LB" sz="1200" kern="1200" dirty="0">
              <a:solidFill>
                <a:schemeClr val="tx1"/>
              </a:solidFill>
              <a:effectLst/>
              <a:latin typeface="+mn-lt"/>
              <a:ea typeface="+mn-ea"/>
              <a:cs typeface="+mn-cs"/>
            </a:endParaRP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4</a:t>
            </a:fld>
            <a:endParaRPr lang="en-LB"/>
          </a:p>
        </p:txBody>
      </p:sp>
    </p:spTree>
    <p:extLst>
      <p:ext uri="{BB962C8B-B14F-4D97-AF65-F5344CB8AC3E}">
        <p14:creationId xmlns:p14="http://schemas.microsoft.com/office/powerpoint/2010/main" val="4006258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sz="1200" kern="1200" dirty="0">
                <a:solidFill>
                  <a:schemeClr val="tx1"/>
                </a:solidFill>
                <a:effectLst/>
                <a:latin typeface="+mn-lt"/>
                <a:ea typeface="+mn-ea"/>
                <a:cs typeface="+mn-cs"/>
              </a:rPr>
              <a:t>الله خلقني لأنو حبني</a:t>
            </a:r>
          </a:p>
          <a:p>
            <a:pPr algn="ctr"/>
            <a:r>
              <a:rPr lang="ar-LB" sz="1200" kern="1200" dirty="0">
                <a:solidFill>
                  <a:schemeClr val="tx1"/>
                </a:solidFill>
                <a:effectLst/>
                <a:latin typeface="+mn-lt"/>
                <a:ea typeface="+mn-ea"/>
                <a:cs typeface="+mn-cs"/>
              </a:rPr>
              <a:t>قلبي عَطيته فرح وملأني</a:t>
            </a:r>
          </a:p>
          <a:p>
            <a:pPr algn="ctr"/>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انتَ يا ربّي</a:t>
            </a:r>
          </a:p>
          <a:p>
            <a:pPr algn="ctr"/>
            <a:r>
              <a:rPr lang="ar-LB" sz="1200" kern="1200" dirty="0">
                <a:solidFill>
                  <a:schemeClr val="tx1"/>
                </a:solidFill>
                <a:effectLst/>
                <a:latin typeface="+mn-lt"/>
                <a:ea typeface="+mn-ea"/>
                <a:cs typeface="+mn-cs"/>
              </a:rPr>
              <a:t>نورلي دربي</a:t>
            </a:r>
          </a:p>
          <a:p>
            <a:pPr algn="ctr"/>
            <a:r>
              <a:rPr lang="ar-LB" sz="1200" kern="1200" dirty="0">
                <a:solidFill>
                  <a:schemeClr val="tx1"/>
                </a:solidFill>
                <a:effectLst/>
                <a:latin typeface="+mn-lt"/>
                <a:ea typeface="+mn-ea"/>
                <a:cs typeface="+mn-cs"/>
              </a:rPr>
              <a:t>ساعدني حتى شوفَك بِقُربي</a:t>
            </a:r>
          </a:p>
          <a:p>
            <a:pPr algn="ctr"/>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بْصَلّي يا ربّي تِملاني مَحبِّة</a:t>
            </a:r>
          </a:p>
          <a:p>
            <a:pPr algn="ctr"/>
            <a:r>
              <a:rPr lang="ar-LB" sz="1200" kern="1200" dirty="0">
                <a:solidFill>
                  <a:schemeClr val="tx1"/>
                </a:solidFill>
                <a:effectLst/>
                <a:latin typeface="+mn-lt"/>
                <a:ea typeface="+mn-ea"/>
                <a:cs typeface="+mn-cs"/>
              </a:rPr>
              <a:t>لَكِلّ رفقاتي</a:t>
            </a:r>
          </a:p>
          <a:p>
            <a:pPr algn="ctr"/>
            <a:r>
              <a:rPr lang="ar-LB" sz="1200" kern="1200" dirty="0">
                <a:solidFill>
                  <a:schemeClr val="tx1"/>
                </a:solidFill>
                <a:effectLst/>
                <a:latin typeface="+mn-lt"/>
                <a:ea typeface="+mn-ea"/>
                <a:cs typeface="+mn-cs"/>
              </a:rPr>
              <a:t>وسامح كَمَان</a:t>
            </a:r>
          </a:p>
          <a:p>
            <a:pPr algn="ctr"/>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انتَ عارِف أفكاري ليلي ونهاري </a:t>
            </a:r>
          </a:p>
          <a:p>
            <a:pPr algn="ctr"/>
            <a:r>
              <a:rPr lang="ar-LB" sz="1200" kern="1200" dirty="0">
                <a:solidFill>
                  <a:schemeClr val="tx1"/>
                </a:solidFill>
                <a:effectLst/>
                <a:latin typeface="+mn-lt"/>
                <a:ea typeface="+mn-ea"/>
                <a:cs typeface="+mn-cs"/>
              </a:rPr>
              <a:t>بدِّي اِتغيَّر وحِبْ كل انسان</a:t>
            </a:r>
          </a:p>
          <a:p>
            <a:pPr algn="ctr"/>
            <a:r>
              <a:rPr lang="ar-LB" sz="1200" kern="1200" dirty="0">
                <a:solidFill>
                  <a:schemeClr val="tx1"/>
                </a:solidFill>
                <a:effectLst/>
                <a:latin typeface="+mn-lt"/>
                <a:ea typeface="+mn-ea"/>
                <a:cs typeface="+mn-cs"/>
              </a:rPr>
              <a:t>بدِّي اِتغيَّر وحِبْ كل انسان</a:t>
            </a:r>
          </a:p>
          <a:p>
            <a:pPr algn="ctr"/>
            <a:r>
              <a:rPr lang="ar-LB" sz="1200" kern="1200" dirty="0">
                <a:solidFill>
                  <a:schemeClr val="tx1"/>
                </a:solidFill>
                <a:effectLst/>
                <a:latin typeface="+mn-lt"/>
                <a:ea typeface="+mn-ea"/>
                <a:cs typeface="+mn-cs"/>
              </a:rPr>
              <a:t>بدِّي اِتغيَّر وحِبْ كل انسان</a:t>
            </a:r>
          </a:p>
        </p:txBody>
      </p:sp>
      <p:sp>
        <p:nvSpPr>
          <p:cNvPr id="4" name="Slide Number Placeholder 3"/>
          <p:cNvSpPr>
            <a:spLocks noGrp="1"/>
          </p:cNvSpPr>
          <p:nvPr>
            <p:ph type="sldNum" sz="quarter" idx="5"/>
          </p:nvPr>
        </p:nvSpPr>
        <p:spPr/>
        <p:txBody>
          <a:bodyPr/>
          <a:lstStyle/>
          <a:p>
            <a:fld id="{0A31E068-D99C-E840-A98D-6E78081BD850}" type="slidenum">
              <a:rPr lang="en-LB" smtClean="0"/>
              <a:t>5</a:t>
            </a:fld>
            <a:endParaRPr lang="en-LB"/>
          </a:p>
        </p:txBody>
      </p:sp>
    </p:spTree>
    <p:extLst>
      <p:ext uri="{BB962C8B-B14F-4D97-AF65-F5344CB8AC3E}">
        <p14:creationId xmlns:p14="http://schemas.microsoft.com/office/powerpoint/2010/main" val="937305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sz="1200" kern="1200" dirty="0">
                <a:solidFill>
                  <a:schemeClr val="tx1"/>
                </a:solidFill>
                <a:effectLst/>
                <a:latin typeface="+mn-lt"/>
                <a:ea typeface="+mn-ea"/>
                <a:cs typeface="+mn-cs"/>
              </a:rPr>
              <a:t>أنا كتير مُميَّز بِنَظَرْالرَّب</a:t>
            </a:r>
          </a:p>
          <a:p>
            <a:pPr algn="ctr"/>
            <a:r>
              <a:rPr lang="ar-LB" sz="1200" kern="1200" dirty="0">
                <a:solidFill>
                  <a:schemeClr val="tx1"/>
                </a:solidFill>
                <a:effectLst/>
                <a:latin typeface="+mn-lt"/>
                <a:ea typeface="+mn-ea"/>
                <a:cs typeface="+mn-cs"/>
              </a:rPr>
              <a:t> هوِّ اللِّي خَلَقْني بِدِقَّة وبِحُبْ</a:t>
            </a:r>
          </a:p>
          <a:p>
            <a:pPr algn="ctr"/>
            <a:r>
              <a:rPr lang="ar-LB" sz="1200" kern="1200" dirty="0">
                <a:solidFill>
                  <a:schemeClr val="tx1"/>
                </a:solidFill>
                <a:effectLst/>
                <a:latin typeface="+mn-lt"/>
                <a:ea typeface="+mn-ea"/>
                <a:cs typeface="+mn-cs"/>
              </a:rPr>
              <a:t>بيَعْرِف كُل أفكاري وكُل كلمة علسَاني</a:t>
            </a:r>
          </a:p>
          <a:p>
            <a:pPr algn="ctr"/>
            <a:r>
              <a:rPr lang="ar-LB" sz="1200" kern="1200" dirty="0">
                <a:solidFill>
                  <a:schemeClr val="tx1"/>
                </a:solidFill>
                <a:effectLst/>
                <a:latin typeface="+mn-lt"/>
                <a:ea typeface="+mn-ea"/>
                <a:cs typeface="+mn-cs"/>
              </a:rPr>
              <a:t>ناطِرْغيِّر دَربي وافْتَحْلو باب القلب</a:t>
            </a:r>
          </a:p>
          <a:p>
            <a:pPr algn="ctr"/>
            <a:r>
              <a:rPr lang="ar-LB" sz="1200" kern="1200" dirty="0">
                <a:solidFill>
                  <a:schemeClr val="tx1"/>
                </a:solidFill>
                <a:effectLst/>
                <a:latin typeface="+mn-lt"/>
                <a:ea typeface="+mn-ea"/>
                <a:cs typeface="+mn-cs"/>
              </a:rPr>
              <a:t>يســـــــــــــــوع بِيحِبني</a:t>
            </a:r>
          </a:p>
          <a:p>
            <a:pPr algn="ctr"/>
            <a:r>
              <a:rPr lang="ar-LB" sz="1200" kern="1200" dirty="0">
                <a:solidFill>
                  <a:schemeClr val="tx1"/>
                </a:solidFill>
                <a:effectLst/>
                <a:latin typeface="+mn-lt"/>
                <a:ea typeface="+mn-ea"/>
                <a:cs typeface="+mn-cs"/>
              </a:rPr>
              <a:t> يســـــــوع عارِف اِسمي</a:t>
            </a:r>
          </a:p>
          <a:p>
            <a:pPr algn="ctr"/>
            <a:r>
              <a:rPr lang="ar-LB" sz="1200" kern="1200" dirty="0">
                <a:solidFill>
                  <a:schemeClr val="tx1"/>
                </a:solidFill>
                <a:effectLst/>
                <a:latin typeface="+mn-lt"/>
                <a:ea typeface="+mn-ea"/>
                <a:cs typeface="+mn-cs"/>
              </a:rPr>
              <a:t>يســـــــوع غيَّرني</a:t>
            </a:r>
          </a:p>
          <a:p>
            <a:pPr algn="ctr"/>
            <a:r>
              <a:rPr lang="ar-LB" sz="1200" kern="1200" dirty="0">
                <a:solidFill>
                  <a:schemeClr val="tx1"/>
                </a:solidFill>
                <a:effectLst/>
                <a:latin typeface="+mn-lt"/>
                <a:ea typeface="+mn-ea"/>
                <a:cs typeface="+mn-cs"/>
              </a:rPr>
              <a:t> وعرَّفني دَربْ الحقّ</a:t>
            </a:r>
          </a:p>
        </p:txBody>
      </p:sp>
      <p:sp>
        <p:nvSpPr>
          <p:cNvPr id="4" name="Slide Number Placeholder 3"/>
          <p:cNvSpPr>
            <a:spLocks noGrp="1"/>
          </p:cNvSpPr>
          <p:nvPr>
            <p:ph type="sldNum" sz="quarter" idx="5"/>
          </p:nvPr>
        </p:nvSpPr>
        <p:spPr/>
        <p:txBody>
          <a:bodyPr/>
          <a:lstStyle/>
          <a:p>
            <a:fld id="{0A31E068-D99C-E840-A98D-6E78081BD850}" type="slidenum">
              <a:rPr lang="en-LB" smtClean="0"/>
              <a:t>14</a:t>
            </a:fld>
            <a:endParaRPr lang="en-LB"/>
          </a:p>
        </p:txBody>
      </p:sp>
    </p:spTree>
    <p:extLst>
      <p:ext uri="{BB962C8B-B14F-4D97-AF65-F5344CB8AC3E}">
        <p14:creationId xmlns:p14="http://schemas.microsoft.com/office/powerpoint/2010/main" val="24813068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LB" sz="1200" kern="1200" dirty="0">
                <a:solidFill>
                  <a:schemeClr val="tx1"/>
                </a:solidFill>
                <a:effectLst/>
                <a:latin typeface="+mn-lt"/>
                <a:ea typeface="+mn-ea"/>
                <a:cs typeface="+mn-cs"/>
              </a:rPr>
              <a:t>- القرار-</a:t>
            </a:r>
          </a:p>
          <a:p>
            <a:pPr algn="ctr" rtl="1"/>
            <a:r>
              <a:rPr lang="ar-LB" sz="1200" kern="1200" dirty="0">
                <a:solidFill>
                  <a:schemeClr val="tx1"/>
                </a:solidFill>
                <a:effectLst/>
                <a:latin typeface="+mn-lt"/>
                <a:ea typeface="+mn-ea"/>
                <a:cs typeface="+mn-cs"/>
              </a:rPr>
              <a:t> طول ما الشمس فيها نور طول ما في ميَّه في البحور</a:t>
            </a:r>
          </a:p>
          <a:p>
            <a:pPr algn="ctr" rtl="1"/>
            <a:r>
              <a:rPr lang="ar-LB" sz="1200" kern="1200" dirty="0">
                <a:solidFill>
                  <a:schemeClr val="tx1"/>
                </a:solidFill>
                <a:effectLst/>
                <a:latin typeface="+mn-lt"/>
                <a:ea typeface="+mn-ea"/>
                <a:cs typeface="+mn-cs"/>
              </a:rPr>
              <a:t>طول ما الأرض تِفْضَلْ تِدُورْ هَافْضَلْ أرَنِّمْ لِيكْ</a:t>
            </a:r>
          </a:p>
          <a:p>
            <a:pPr algn="ct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rtl="1"/>
            <a:r>
              <a:rPr lang="ar-LB" sz="1200" kern="1200" dirty="0">
                <a:solidFill>
                  <a:schemeClr val="tx1"/>
                </a:solidFill>
                <a:effectLst/>
                <a:latin typeface="+mn-lt"/>
                <a:ea typeface="+mn-ea"/>
                <a:cs typeface="+mn-cs"/>
              </a:rPr>
              <a:t>-١-</a:t>
            </a:r>
          </a:p>
          <a:p>
            <a:pPr algn="ctr" rtl="1"/>
            <a:r>
              <a:rPr lang="ar-LB" sz="1200" kern="1200" dirty="0">
                <a:solidFill>
                  <a:schemeClr val="tx1"/>
                </a:solidFill>
                <a:effectLst/>
                <a:latin typeface="+mn-lt"/>
                <a:ea typeface="+mn-ea"/>
                <a:cs typeface="+mn-cs"/>
              </a:rPr>
              <a:t>مين خلّاَ نور الشمس كل يوم ما بيِنْقَطَعْش </a:t>
            </a:r>
          </a:p>
          <a:p>
            <a:pPr algn="ctr" rtl="1"/>
            <a:r>
              <a:rPr lang="ar-LB" sz="1200" kern="1200" dirty="0">
                <a:solidFill>
                  <a:schemeClr val="tx1"/>
                </a:solidFill>
                <a:effectLst/>
                <a:latin typeface="+mn-lt"/>
                <a:ea typeface="+mn-ea"/>
                <a:cs typeface="+mn-cs"/>
              </a:rPr>
              <a:t>مين خلَّا موج البحر رايِحْ جايِ ما يُوقَفْش</a:t>
            </a:r>
          </a:p>
          <a:p>
            <a:pPr algn="ctr" rtl="1"/>
            <a:r>
              <a:rPr lang="ar-LB" sz="1200" kern="1200" dirty="0">
                <a:solidFill>
                  <a:schemeClr val="tx1"/>
                </a:solidFill>
                <a:effectLst/>
                <a:latin typeface="+mn-lt"/>
                <a:ea typeface="+mn-ea"/>
                <a:cs typeface="+mn-cs"/>
              </a:rPr>
              <a:t>مين خلّا الأرض تْلِفْ تْلِفْ تْلِفْ وما تْوَقَفْش</a:t>
            </a:r>
          </a:p>
          <a:p>
            <a:pPr algn="ctr" rtl="1"/>
            <a:r>
              <a:rPr lang="ar-LB" sz="1200" kern="1200" dirty="0">
                <a:solidFill>
                  <a:schemeClr val="tx1"/>
                </a:solidFill>
                <a:effectLst/>
                <a:latin typeface="+mn-lt"/>
                <a:ea typeface="+mn-ea"/>
                <a:cs typeface="+mn-cs"/>
              </a:rPr>
              <a:t> غيرَك إنتَ يا يسوع .... علشان كدَه</a:t>
            </a:r>
          </a:p>
          <a:p>
            <a:pPr algn="ct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rtl="1"/>
            <a:r>
              <a:rPr lang="ar-LB" sz="1200" kern="1200" dirty="0">
                <a:solidFill>
                  <a:schemeClr val="tx1"/>
                </a:solidFill>
                <a:effectLst/>
                <a:latin typeface="+mn-lt"/>
                <a:ea typeface="+mn-ea"/>
                <a:cs typeface="+mn-cs"/>
              </a:rPr>
              <a:t>-٢-</a:t>
            </a:r>
          </a:p>
          <a:p>
            <a:pPr algn="ctr" rtl="1"/>
            <a:r>
              <a:rPr lang="ar-LB" sz="1200" kern="1200" dirty="0">
                <a:solidFill>
                  <a:schemeClr val="tx1"/>
                </a:solidFill>
                <a:effectLst/>
                <a:latin typeface="+mn-lt"/>
                <a:ea typeface="+mn-ea"/>
                <a:cs typeface="+mn-cs"/>
              </a:rPr>
              <a:t>مين قدِّم حبُّه ليَّ عالصليب أخَذ مكاني</a:t>
            </a:r>
          </a:p>
          <a:p>
            <a:pPr algn="ctr" rtl="1"/>
            <a:r>
              <a:rPr lang="ar-LB" sz="1200" kern="1200" dirty="0">
                <a:solidFill>
                  <a:schemeClr val="tx1"/>
                </a:solidFill>
                <a:effectLst/>
                <a:latin typeface="+mn-lt"/>
                <a:ea typeface="+mn-ea"/>
                <a:cs typeface="+mn-cs"/>
              </a:rPr>
              <a:t> مين إِداني الحُرّية مين ثَبَّت فيَّ إيماني</a:t>
            </a:r>
          </a:p>
          <a:p>
            <a:pPr algn="ctr" rtl="1"/>
            <a:r>
              <a:rPr lang="ar-LB" sz="1200" kern="1200" dirty="0">
                <a:solidFill>
                  <a:schemeClr val="tx1"/>
                </a:solidFill>
                <a:effectLst/>
                <a:latin typeface="+mn-lt"/>
                <a:ea typeface="+mn-ea"/>
                <a:cs typeface="+mn-cs"/>
              </a:rPr>
              <a:t>مين كان وَعْدُه ليَّ عَالسَّحاب أنا جايِّ تَانِي</a:t>
            </a:r>
          </a:p>
          <a:p>
            <a:pPr algn="ctr" rtl="1"/>
            <a:r>
              <a:rPr lang="ar-LB" sz="1200" kern="1200" dirty="0">
                <a:solidFill>
                  <a:schemeClr val="tx1"/>
                </a:solidFill>
                <a:effectLst/>
                <a:latin typeface="+mn-lt"/>
                <a:ea typeface="+mn-ea"/>
                <a:cs typeface="+mn-cs"/>
              </a:rPr>
              <a:t> غِيرَك إنتَ يا يسوع عَلَشْان كدَه</a:t>
            </a:r>
          </a:p>
          <a:p>
            <a:pPr algn="ctr" rtl="1"/>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23</a:t>
            </a:fld>
            <a:endParaRPr lang="en-LB"/>
          </a:p>
        </p:txBody>
      </p:sp>
    </p:spTree>
    <p:extLst>
      <p:ext uri="{BB962C8B-B14F-4D97-AF65-F5344CB8AC3E}">
        <p14:creationId xmlns:p14="http://schemas.microsoft.com/office/powerpoint/2010/main" val="1001222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المواد المطلوبة: </a:t>
            </a:r>
            <a:r>
              <a:rPr lang="ar-LB" sz="1200" kern="1200" dirty="0">
                <a:solidFill>
                  <a:schemeClr val="tx1"/>
                </a:solidFill>
                <a:effectLst/>
                <a:latin typeface="+mn-lt"/>
                <a:ea typeface="+mn-ea"/>
                <a:cs typeface="+mn-cs"/>
              </a:rPr>
              <a:t>معجون لعب.</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algn="r" rtl="1"/>
            <a:r>
              <a:rPr lang="ar-LB" sz="1200" b="1" kern="1200" dirty="0">
                <a:solidFill>
                  <a:schemeClr val="tx1"/>
                </a:solidFill>
                <a:effectLst/>
                <a:latin typeface="+mn-lt"/>
                <a:ea typeface="+mn-ea"/>
                <a:cs typeface="+mn-cs"/>
              </a:rPr>
              <a:t> شرح وتطبيق</a:t>
            </a:r>
          </a:p>
          <a:p>
            <a:pPr algn="r" rtl="1"/>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 أعطِ قطع من المعجون إلى ٣ أولاد، واطلب منهم أن يصنعوا بالمعجون أشياء يحبّونها ومميَّزة لديهم خلقها الله، مثل شجرة، فيل، إنسان… أشكرهم واطلب منهم العودة إلى أماكنهم.</a:t>
            </a:r>
          </a:p>
          <a:p>
            <a:pPr algn="r" rtl="1"/>
            <a:endParaRPr lang="ar-LB" sz="1200" kern="1200" dirty="0">
              <a:solidFill>
                <a:schemeClr val="tx1"/>
              </a:solidFill>
              <a:effectLst/>
              <a:latin typeface="+mn-lt"/>
              <a:ea typeface="+mn-ea"/>
              <a:cs typeface="+mn-cs"/>
            </a:endParaRPr>
          </a:p>
          <a:p>
            <a:pPr algn="r" rtl="1"/>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  أطلب من ٣ أولاد آخرين أن يصنعوا أشياء أخرى من الخليقة، ولكن بالإيحاء من دون أن تعطيهم أيّ شيء، أشكرهم واطلب منهم العودة إلى أماكنهم.</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 “الإنسان محدود” فهو لا يستطيع أن يخلق شيئًا من العدم، ولكن الله قدير وعظيم جدًّا فقد خلق الكون بكلمة واحدة. </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b="1" kern="1200" dirty="0">
                <a:solidFill>
                  <a:schemeClr val="tx1"/>
                </a:solidFill>
                <a:effectLst/>
                <a:latin typeface="+mn-lt"/>
                <a:ea typeface="+mn-ea"/>
                <a:cs typeface="+mn-cs"/>
              </a:rPr>
              <a:t>كذلك خلق الله الإنسان ذكرًا وأنثى خلقهما وميزهم عن باقي المخلوقات. إن الله خلّاقًا ومبدعًا في عمله، فقد خلق كلّ شيء حسنًا وجميلاً. والآن يمكننا نحن أن نستخدم كل ما خلقه الله لنصنع أشياء جيِّدة ومفيدة في حياتنا!</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29</a:t>
            </a:fld>
            <a:endParaRPr lang="en-LB"/>
          </a:p>
        </p:txBody>
      </p:sp>
    </p:spTree>
    <p:extLst>
      <p:ext uri="{BB962C8B-B14F-4D97-AF65-F5344CB8AC3E}">
        <p14:creationId xmlns:p14="http://schemas.microsoft.com/office/powerpoint/2010/main" val="5952853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النص الكتابي: </a:t>
            </a:r>
            <a:r>
              <a:rPr lang="ar-LB" sz="1200" kern="1200" dirty="0">
                <a:solidFill>
                  <a:schemeClr val="tx1"/>
                </a:solidFill>
                <a:effectLst/>
                <a:latin typeface="+mn-lt"/>
                <a:ea typeface="+mn-ea"/>
                <a:cs typeface="+mn-cs"/>
              </a:rPr>
              <a:t>تكوين ١و٢</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المقدِّمة:</a:t>
            </a:r>
          </a:p>
          <a:p>
            <a:pPr algn="r" rtl="1"/>
            <a:r>
              <a:rPr lang="ar-LB" sz="1200" kern="1200" dirty="0">
                <a:solidFill>
                  <a:schemeClr val="tx1"/>
                </a:solidFill>
                <a:effectLst/>
                <a:latin typeface="+mn-lt"/>
                <a:ea typeface="+mn-ea"/>
                <a:cs typeface="+mn-cs"/>
              </a:rPr>
              <a:t> يدخل المعلّم حاملاً الكتاب المقدَّس:</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إسأل الأولاد من منكم سبق وذهب في رحلة مع أهله إلى الطبيعة من قبل؟ (اسمع الإجابات)</a:t>
            </a:r>
          </a:p>
          <a:p>
            <a:pPr algn="r" rtl="1"/>
            <a:r>
              <a:rPr lang="ar-LB" sz="1200" kern="1200" dirty="0">
                <a:solidFill>
                  <a:schemeClr val="tx1"/>
                </a:solidFill>
                <a:effectLst/>
                <a:latin typeface="+mn-lt"/>
                <a:ea typeface="+mn-ea"/>
                <a:cs typeface="+mn-cs"/>
              </a:rPr>
              <a:t>هل سبق وتأمَّلتم بجمال الطبيعة وكم هي رائعة؟ أيمكنكم أن تصفوا لي ما رأيتموه؟ (اسمع الإجابات) </a:t>
            </a:r>
          </a:p>
          <a:p>
            <a:pPr algn="r" rtl="1"/>
            <a:r>
              <a:rPr lang="ar-LB" sz="1200" kern="1200" dirty="0">
                <a:solidFill>
                  <a:schemeClr val="tx1"/>
                </a:solidFill>
                <a:effectLst/>
                <a:latin typeface="+mn-lt"/>
                <a:ea typeface="+mn-ea"/>
                <a:cs typeface="+mn-cs"/>
              </a:rPr>
              <a:t>يُخبرنا الكتاب المقدَّس في تكوين ۱-۲ عن الخليقة التي خلقها الله بشكل رائع وكامل. </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دعونا نعود لبدء الخليقة ونكتشف معًا كيف خلق الله كلّ هذه الأشياء الجميلة.</a:t>
            </a:r>
          </a:p>
          <a:p>
            <a:pPr algn="r" rtl="1"/>
            <a:r>
              <a:rPr lang="ar-LB" sz="1200" kern="1200" dirty="0">
                <a:solidFill>
                  <a:schemeClr val="tx1"/>
                </a:solidFill>
                <a:effectLst/>
                <a:latin typeface="+mn-lt"/>
                <a:ea typeface="+mn-ea"/>
                <a:cs typeface="+mn-cs"/>
              </a:rPr>
              <a:t>في البدء، لم يكن في الوجود أناس ولا أشجار ولا بحار ولا شمس أو قمر ولا اي شيء سوى الله الذي ليس له بداية ولا نهاية.</a:t>
            </a:r>
          </a:p>
          <a:p>
            <a:pPr algn="r" rtl="1"/>
            <a:r>
              <a:rPr lang="ar-LB" sz="1200" kern="1200" dirty="0">
                <a:solidFill>
                  <a:schemeClr val="tx1"/>
                </a:solidFill>
                <a:effectLst/>
                <a:latin typeface="+mn-lt"/>
                <a:ea typeface="+mn-ea"/>
                <a:cs typeface="+mn-cs"/>
              </a:rPr>
              <a:t>عندئذ بدأ الله يعمل. ففي:</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30</a:t>
            </a:fld>
            <a:endParaRPr lang="en-LB"/>
          </a:p>
        </p:txBody>
      </p:sp>
    </p:spTree>
    <p:extLst>
      <p:ext uri="{BB962C8B-B14F-4D97-AF65-F5344CB8AC3E}">
        <p14:creationId xmlns:p14="http://schemas.microsoft.com/office/powerpoint/2010/main" val="11791860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400" b="1" kern="1200" dirty="0">
                <a:solidFill>
                  <a:schemeClr val="tx1"/>
                </a:solidFill>
                <a:effectLst/>
                <a:latin typeface="+mn-lt"/>
                <a:ea typeface="+mn-ea"/>
                <a:cs typeface="+mn-cs"/>
              </a:rPr>
              <a:t>اليوم الأول: النور</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خلق الله السماوات والأرض، وقال:</a:t>
            </a:r>
          </a:p>
          <a:p>
            <a:pPr algn="r" rtl="1"/>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“ليكن نور، فكان نور” (تكوين ١:٣)، </a:t>
            </a:r>
          </a:p>
          <a:p>
            <a:pPr algn="r" rtl="1"/>
            <a:r>
              <a:rPr lang="ar-LB" sz="1200" kern="1200" dirty="0">
                <a:solidFill>
                  <a:schemeClr val="tx1"/>
                </a:solidFill>
                <a:effectLst/>
                <a:latin typeface="+mn-lt"/>
                <a:ea typeface="+mn-ea"/>
                <a:cs typeface="+mn-cs"/>
              </a:rPr>
              <a:t>وفصل الله بين النور والطلمة.</a:t>
            </a:r>
          </a:p>
          <a:p>
            <a:pPr algn="r" rtl="1"/>
            <a:r>
              <a:rPr lang="ar-LB" sz="1200" kern="1200" dirty="0">
                <a:solidFill>
                  <a:schemeClr val="tx1"/>
                </a:solidFill>
                <a:effectLst/>
                <a:latin typeface="+mn-lt"/>
                <a:ea typeface="+mn-ea"/>
                <a:cs typeface="+mn-cs"/>
              </a:rPr>
              <a:t>ودعا الله النور نهارًا والظلمة دعاها ليلاً.</a:t>
            </a:r>
          </a:p>
        </p:txBody>
      </p:sp>
      <p:sp>
        <p:nvSpPr>
          <p:cNvPr id="4" name="Slide Number Placeholder 3"/>
          <p:cNvSpPr>
            <a:spLocks noGrp="1"/>
          </p:cNvSpPr>
          <p:nvPr>
            <p:ph type="sldNum" sz="quarter" idx="5"/>
          </p:nvPr>
        </p:nvSpPr>
        <p:spPr/>
        <p:txBody>
          <a:bodyPr/>
          <a:lstStyle/>
          <a:p>
            <a:fld id="{0A31E068-D99C-E840-A98D-6E78081BD850}" type="slidenum">
              <a:rPr lang="en-LB" smtClean="0"/>
              <a:t>31</a:t>
            </a:fld>
            <a:endParaRPr lang="en-LB"/>
          </a:p>
        </p:txBody>
      </p:sp>
    </p:spTree>
    <p:extLst>
      <p:ext uri="{BB962C8B-B14F-4D97-AF65-F5344CB8AC3E}">
        <p14:creationId xmlns:p14="http://schemas.microsoft.com/office/powerpoint/2010/main" val="17088800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notesSlide" Target="../notesSlides/notesSlide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notesSlide" Target="../notesSlides/notesSlide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4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8.png"/></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DD2A183-E940-1C49-9877-440856A564EA}"/>
              </a:ext>
            </a:extLst>
          </p:cNvPr>
          <p:cNvSpPr/>
          <p:nvPr/>
        </p:nvSpPr>
        <p:spPr>
          <a:xfrm>
            <a:off x="1958784" y="2774819"/>
            <a:ext cx="2693366"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١</a:t>
            </a:r>
            <a:endParaRPr lang="en-US" sz="6600" b="1" dirty="0">
              <a:ln/>
              <a:solidFill>
                <a:srgbClr val="00B050"/>
              </a:solidFill>
              <a:latin typeface="Tahoma" panose="020B0604030504040204" pitchFamily="34" charset="0"/>
              <a:ea typeface="Tahoma" panose="020B0604030504040204" pitchFamily="34" charset="0"/>
            </a:endParaRPr>
          </a:p>
        </p:txBody>
      </p:sp>
      <p:sp>
        <p:nvSpPr>
          <p:cNvPr id="18" name="Rectangle 17">
            <a:extLst>
              <a:ext uri="{FF2B5EF4-FFF2-40B4-BE49-F238E27FC236}">
                <a16:creationId xmlns:a16="http://schemas.microsoft.com/office/drawing/2014/main" id="{DA6F6DF2-A798-5A42-BCE5-B2B2937DA8AB}"/>
              </a:ext>
            </a:extLst>
          </p:cNvPr>
          <p:cNvSpPr/>
          <p:nvPr/>
        </p:nvSpPr>
        <p:spPr>
          <a:xfrm>
            <a:off x="1575667" y="3830758"/>
            <a:ext cx="3459601"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الخليقة</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28031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5F755801-5583-DF0E-F86F-6CB19AD6748B}"/>
              </a:ext>
            </a:extLst>
          </p:cNvPr>
          <p:cNvPicPr>
            <a:picLocks noChangeAspect="1"/>
          </p:cNvPicPr>
          <p:nvPr/>
        </p:nvPicPr>
        <p:blipFill rotWithShape="1">
          <a:blip r:embed="rId2"/>
          <a:srcRect l="20364" t="27388" r="24280" b="30630"/>
          <a:stretch/>
        </p:blipFill>
        <p:spPr>
          <a:xfrm>
            <a:off x="5414844" y="440739"/>
            <a:ext cx="6480308" cy="3475176"/>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75104" y="1837589"/>
            <a:ext cx="8788745" cy="3211007"/>
          </a:xfrm>
          <a:prstGeom prst="rect">
            <a:avLst/>
          </a:prstGeom>
        </p:spPr>
        <p:txBody>
          <a:bodyPr wrap="square">
            <a:spAutoFit/>
          </a:bodyPr>
          <a:lstStyle/>
          <a:p>
            <a:pPr algn="ctr">
              <a:lnSpc>
                <a:spcPct val="150000"/>
              </a:lnSpc>
            </a:pPr>
            <a:r>
              <a:rPr lang="ar-LB" sz="7200" b="1" dirty="0">
                <a:solidFill>
                  <a:srgbClr val="273582"/>
                </a:solidFill>
                <a:latin typeface="Tahoma" panose="020B0604030504040204" pitchFamily="34" charset="0"/>
              </a:rPr>
              <a:t>الله خلقني لأنو حبني</a:t>
            </a:r>
          </a:p>
          <a:p>
            <a:pPr algn="ctr">
              <a:lnSpc>
                <a:spcPct val="150000"/>
              </a:lnSpc>
            </a:pPr>
            <a:r>
              <a:rPr lang="ar-LB" sz="7200" b="1" dirty="0">
                <a:solidFill>
                  <a:srgbClr val="273582"/>
                </a:solidFill>
                <a:latin typeface="Tahoma" panose="020B0604030504040204" pitchFamily="34" charset="0"/>
              </a:rPr>
              <a:t>قلبي عَطيته فرح وملأني</a:t>
            </a:r>
          </a:p>
        </p:txBody>
      </p:sp>
    </p:spTree>
    <p:extLst>
      <p:ext uri="{BB962C8B-B14F-4D97-AF65-F5344CB8AC3E}">
        <p14:creationId xmlns:p14="http://schemas.microsoft.com/office/powerpoint/2010/main" val="19018148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17B1BC35-E4AC-AB4D-9A29-84D83173E59C}"/>
              </a:ext>
            </a:extLst>
          </p:cNvPr>
          <p:cNvSpPr/>
          <p:nvPr/>
        </p:nvSpPr>
        <p:spPr>
          <a:xfrm>
            <a:off x="1981205" y="792153"/>
            <a:ext cx="8229591" cy="4873001"/>
          </a:xfrm>
          <a:prstGeom prst="rect">
            <a:avLst/>
          </a:prstGeom>
        </p:spPr>
        <p:txBody>
          <a:bodyPr wrap="square">
            <a:spAutoFit/>
          </a:bodyPr>
          <a:lstStyle/>
          <a:p>
            <a:pPr algn="ctr">
              <a:lnSpc>
                <a:spcPct val="150000"/>
              </a:lnSpc>
            </a:pPr>
            <a:r>
              <a:rPr lang="ar-LB" sz="7200" b="1" dirty="0">
                <a:solidFill>
                  <a:srgbClr val="273582"/>
                </a:solidFill>
                <a:latin typeface="Tahoma" panose="020B0604030504040204" pitchFamily="34" charset="0"/>
              </a:rPr>
              <a:t>انتَ يا ربّي</a:t>
            </a:r>
          </a:p>
          <a:p>
            <a:pPr algn="ctr">
              <a:lnSpc>
                <a:spcPct val="150000"/>
              </a:lnSpc>
            </a:pPr>
            <a:r>
              <a:rPr lang="ar-LB" sz="7200" b="1" dirty="0">
                <a:solidFill>
                  <a:srgbClr val="273582"/>
                </a:solidFill>
                <a:latin typeface="Tahoma" panose="020B0604030504040204" pitchFamily="34" charset="0"/>
              </a:rPr>
              <a:t>نورلي دربي</a:t>
            </a:r>
          </a:p>
          <a:p>
            <a:pPr algn="ctr">
              <a:lnSpc>
                <a:spcPct val="150000"/>
              </a:lnSpc>
            </a:pPr>
            <a:r>
              <a:rPr lang="ar-LB" sz="7200" b="1" dirty="0">
                <a:solidFill>
                  <a:srgbClr val="273582"/>
                </a:solidFill>
                <a:latin typeface="Tahoma" panose="020B0604030504040204" pitchFamily="34" charset="0"/>
              </a:rPr>
              <a:t>ساعدني حتى شوفَك بِقُربي</a:t>
            </a:r>
          </a:p>
        </p:txBody>
      </p:sp>
    </p:spTree>
    <p:extLst>
      <p:ext uri="{BB962C8B-B14F-4D97-AF65-F5344CB8AC3E}">
        <p14:creationId xmlns:p14="http://schemas.microsoft.com/office/powerpoint/2010/main" val="3132781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84930" y="1130704"/>
            <a:ext cx="9700219" cy="4873001"/>
          </a:xfrm>
          <a:prstGeom prst="rect">
            <a:avLst/>
          </a:prstGeom>
        </p:spPr>
        <p:txBody>
          <a:bodyPr wrap="square">
            <a:spAutoFit/>
          </a:bodyPr>
          <a:lstStyle/>
          <a:p>
            <a:pPr algn="ctr">
              <a:lnSpc>
                <a:spcPct val="150000"/>
              </a:lnSpc>
            </a:pPr>
            <a:r>
              <a:rPr lang="ar-LB" sz="7200" b="1" dirty="0">
                <a:solidFill>
                  <a:srgbClr val="273582"/>
                </a:solidFill>
              </a:rPr>
              <a:t>بْصَلّي يا ربّي تِملاني مَحبِّة</a:t>
            </a:r>
          </a:p>
          <a:p>
            <a:pPr algn="ctr">
              <a:lnSpc>
                <a:spcPct val="150000"/>
              </a:lnSpc>
            </a:pPr>
            <a:r>
              <a:rPr lang="ar-LB" sz="7200" b="1" dirty="0">
                <a:solidFill>
                  <a:srgbClr val="273582"/>
                </a:solidFill>
              </a:rPr>
              <a:t>لَكِلّ رفقاتي</a:t>
            </a:r>
          </a:p>
          <a:p>
            <a:pPr algn="ctr">
              <a:lnSpc>
                <a:spcPct val="150000"/>
              </a:lnSpc>
            </a:pPr>
            <a:r>
              <a:rPr lang="ar-LB" sz="7200" b="1" dirty="0">
                <a:solidFill>
                  <a:srgbClr val="273582"/>
                </a:solidFill>
              </a:rPr>
              <a:t>وسامح كَمَان</a:t>
            </a:r>
          </a:p>
        </p:txBody>
      </p:sp>
    </p:spTree>
    <p:extLst>
      <p:ext uri="{BB962C8B-B14F-4D97-AF65-F5344CB8AC3E}">
        <p14:creationId xmlns:p14="http://schemas.microsoft.com/office/powerpoint/2010/main" val="16417710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578573" y="698380"/>
            <a:ext cx="11152251" cy="5461239"/>
          </a:xfrm>
          <a:prstGeom prst="rect">
            <a:avLst/>
          </a:prstGeom>
        </p:spPr>
        <p:txBody>
          <a:bodyPr wrap="square">
            <a:spAutoFit/>
          </a:bodyPr>
          <a:lstStyle/>
          <a:p>
            <a:pPr algn="ctr">
              <a:lnSpc>
                <a:spcPct val="150000"/>
              </a:lnSpc>
            </a:pPr>
            <a:r>
              <a:rPr lang="ar-LB" sz="6000" b="1" dirty="0">
                <a:solidFill>
                  <a:srgbClr val="273582"/>
                </a:solidFill>
              </a:rPr>
              <a:t>انتَ عارِف أفكاري ليلي ونهاري </a:t>
            </a:r>
          </a:p>
          <a:p>
            <a:pPr algn="ctr">
              <a:lnSpc>
                <a:spcPct val="150000"/>
              </a:lnSpc>
            </a:pPr>
            <a:r>
              <a:rPr lang="ar-LB" sz="6000" b="1" dirty="0">
                <a:solidFill>
                  <a:srgbClr val="273582"/>
                </a:solidFill>
              </a:rPr>
              <a:t>بدِّي اِتغيَّر وحِبْ كل انسان</a:t>
            </a:r>
          </a:p>
          <a:p>
            <a:pPr algn="ctr">
              <a:lnSpc>
                <a:spcPct val="150000"/>
              </a:lnSpc>
            </a:pPr>
            <a:r>
              <a:rPr lang="ar-LB" sz="6000" b="1" dirty="0">
                <a:solidFill>
                  <a:srgbClr val="273582"/>
                </a:solidFill>
              </a:rPr>
              <a:t>بدِّي اِتغيَّر وحِبْ كل انسان</a:t>
            </a:r>
          </a:p>
          <a:p>
            <a:pPr algn="ctr">
              <a:lnSpc>
                <a:spcPct val="150000"/>
              </a:lnSpc>
            </a:pPr>
            <a:r>
              <a:rPr lang="ar-LB" sz="6000" b="1" dirty="0">
                <a:solidFill>
                  <a:srgbClr val="273582"/>
                </a:solidFill>
              </a:rPr>
              <a:t>بدِّي اِتغيَّر وحِبْ كل انسان</a:t>
            </a:r>
          </a:p>
        </p:txBody>
      </p:sp>
    </p:spTree>
    <p:extLst>
      <p:ext uri="{BB962C8B-B14F-4D97-AF65-F5344CB8AC3E}">
        <p14:creationId xmlns:p14="http://schemas.microsoft.com/office/powerpoint/2010/main" val="5462909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171109"/>
            <a:ext cx="5805370" cy="3139321"/>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SA" sz="6600" dirty="0">
                <a:ln/>
                <a:solidFill>
                  <a:srgbClr val="7030A0"/>
                </a:solidFill>
                <a:latin typeface="Tahoma" panose="020B0604030504040204" pitchFamily="34" charset="0"/>
                <a:ea typeface="Tahoma" panose="020B0604030504040204" pitchFamily="34" charset="0"/>
              </a:rPr>
              <a:t>أنا </a:t>
            </a:r>
            <a:r>
              <a:rPr lang="ar-SA" sz="6600" dirty="0" err="1">
                <a:ln/>
                <a:solidFill>
                  <a:srgbClr val="7030A0"/>
                </a:solidFill>
                <a:latin typeface="Tahoma" panose="020B0604030504040204" pitchFamily="34" charset="0"/>
                <a:ea typeface="Tahoma" panose="020B0604030504040204" pitchFamily="34" charset="0"/>
              </a:rPr>
              <a:t>كتيرمُميَّز</a:t>
            </a:r>
            <a:endParaRPr lang="ar-SA" sz="6600" dirty="0">
              <a:ln/>
              <a:solidFill>
                <a:srgbClr val="7030A0"/>
              </a:solidFill>
              <a:latin typeface="Tahoma" panose="020B0604030504040204" pitchFamily="34" charset="0"/>
              <a:ea typeface="Tahoma" panose="020B0604030504040204" pitchFamily="34" charset="0"/>
            </a:endParaRPr>
          </a:p>
          <a:p>
            <a:pPr algn="ctr"/>
            <a:r>
              <a:rPr lang="ar-SA" sz="6600" dirty="0" err="1">
                <a:ln/>
                <a:solidFill>
                  <a:srgbClr val="7030A0"/>
                </a:solidFill>
                <a:latin typeface="Tahoma" panose="020B0604030504040204" pitchFamily="34" charset="0"/>
                <a:ea typeface="Tahoma" panose="020B0604030504040204" pitchFamily="34" charset="0"/>
              </a:rPr>
              <a:t>بنظرالرَّب</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764603"/>
            <a:ext cx="0" cy="480317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 أنا كتير مميز_01.mp3" descr="- أنا كتير مميز_01.mp3">
            <a:hlinkClick r:id="" action="ppaction://media"/>
            <a:extLst>
              <a:ext uri="{FF2B5EF4-FFF2-40B4-BE49-F238E27FC236}">
                <a16:creationId xmlns:a16="http://schemas.microsoft.com/office/drawing/2014/main" id="{6F779006-DDD0-774F-9874-E5043708E1B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14157" y="472076"/>
            <a:ext cx="812800" cy="812800"/>
          </a:xfrm>
          <a:prstGeom prst="rect">
            <a:avLst/>
          </a:prstGeom>
        </p:spPr>
      </p:pic>
    </p:spTree>
    <p:extLst>
      <p:ext uri="{BB962C8B-B14F-4D97-AF65-F5344CB8AC3E}">
        <p14:creationId xmlns:p14="http://schemas.microsoft.com/office/powerpoint/2010/main" val="33990761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audio>
              <p:cMediaNode vol="80000" numSld="16">
                <p:cTn id="2" fill="hold" display="0">
                  <p:stCondLst>
                    <p:cond delay="indefinite"/>
                  </p:stCondLst>
                  <p:endCondLst>
                    <p:cond evt="onStopAudio" delay="0">
                      <p:tgtEl>
                        <p:sldTgt/>
                      </p:tgtEl>
                    </p:cond>
                  </p:endCondLst>
                </p:cTn>
                <p:tgtEl>
                  <p:spTgt spid="3"/>
                </p:tgtEl>
              </p:cMediaNode>
            </p:audio>
            <p:seq concurrent="1" nextAc="seek">
              <p:cTn id="3" restart="whenNotActive" fill="hold" evtFilter="cancelBubble" nodeType="interactiveSeq">
                <p:stCondLst>
                  <p:cond evt="onClick" delay="0">
                    <p:tgtEl>
                      <p:spTgt spid="18"/>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 fill="hold"/>
                                        <p:tgtEl>
                                          <p:spTgt spid="3"/>
                                        </p:tgtEl>
                                      </p:cBhvr>
                                    </p:cmd>
                                  </p:childTnLst>
                                </p:cTn>
                              </p:par>
                            </p:childTnLst>
                          </p:cTn>
                        </p:par>
                      </p:childTnLst>
                    </p:cTn>
                  </p:par>
                </p:childTnLst>
              </p:cTn>
              <p:nextCondLst>
                <p:cond evt="onClick" delay="0">
                  <p:tgtEl>
                    <p:spTgt spid="18"/>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815927" y="2002106"/>
            <a:ext cx="8560145" cy="3211007"/>
          </a:xfrm>
          <a:prstGeom prst="rect">
            <a:avLst/>
          </a:prstGeom>
        </p:spPr>
        <p:txBody>
          <a:bodyPr wrap="square">
            <a:spAutoFit/>
          </a:bodyPr>
          <a:lstStyle/>
          <a:p>
            <a:pPr algn="ctr">
              <a:lnSpc>
                <a:spcPct val="150000"/>
              </a:lnSpc>
            </a:pPr>
            <a:r>
              <a:rPr lang="ar-LB" sz="7200" b="1" dirty="0">
                <a:solidFill>
                  <a:srgbClr val="273582"/>
                </a:solidFill>
              </a:rPr>
              <a:t>أنا كتير مُميَّز بِنَظَرْالرَّب</a:t>
            </a:r>
          </a:p>
          <a:p>
            <a:pPr algn="ctr">
              <a:lnSpc>
                <a:spcPct val="150000"/>
              </a:lnSpc>
            </a:pPr>
            <a:r>
              <a:rPr lang="ar-LB" sz="7200" b="1" dirty="0">
                <a:solidFill>
                  <a:srgbClr val="273582"/>
                </a:solidFill>
              </a:rPr>
              <a:t> هوِّ اللِّي خَلَقْني بِدِقَّة وبِحُبْ</a:t>
            </a:r>
          </a:p>
        </p:txBody>
      </p:sp>
    </p:spTree>
    <p:extLst>
      <p:ext uri="{BB962C8B-B14F-4D97-AF65-F5344CB8AC3E}">
        <p14:creationId xmlns:p14="http://schemas.microsoft.com/office/powerpoint/2010/main" val="28236926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500405" y="1953468"/>
            <a:ext cx="11191191" cy="2951064"/>
          </a:xfrm>
          <a:prstGeom prst="rect">
            <a:avLst/>
          </a:prstGeom>
        </p:spPr>
        <p:txBody>
          <a:bodyPr wrap="square">
            <a:spAutoFit/>
          </a:bodyPr>
          <a:lstStyle/>
          <a:p>
            <a:pPr algn="ctr">
              <a:lnSpc>
                <a:spcPct val="150000"/>
              </a:lnSpc>
            </a:pPr>
            <a:r>
              <a:rPr lang="ar-LB" sz="6600" b="1" dirty="0">
                <a:solidFill>
                  <a:srgbClr val="273582"/>
                </a:solidFill>
              </a:rPr>
              <a:t>بيَعْرِف كُل أفكاري وكُل كلمة علسَاني</a:t>
            </a:r>
            <a:endParaRPr lang="ar-LB" sz="6600" b="1" dirty="0">
              <a:solidFill>
                <a:srgbClr val="273582"/>
              </a:solidFill>
              <a:latin typeface="Tahoma" panose="020B0604030504040204" pitchFamily="34" charset="0"/>
            </a:endParaRPr>
          </a:p>
          <a:p>
            <a:pPr algn="ctr">
              <a:lnSpc>
                <a:spcPct val="150000"/>
              </a:lnSpc>
            </a:pPr>
            <a:r>
              <a:rPr lang="ar-LB" sz="6600" b="1" dirty="0">
                <a:solidFill>
                  <a:srgbClr val="273582"/>
                </a:solidFill>
              </a:rPr>
              <a:t>ناطِرْغيِّر دَربي وافْتَحْلو باب القلب</a:t>
            </a:r>
          </a:p>
        </p:txBody>
      </p:sp>
    </p:spTree>
    <p:extLst>
      <p:ext uri="{BB962C8B-B14F-4D97-AF65-F5344CB8AC3E}">
        <p14:creationId xmlns:p14="http://schemas.microsoft.com/office/powerpoint/2010/main" val="17943531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96713" y="836381"/>
            <a:ext cx="9998573" cy="5170646"/>
          </a:xfrm>
          <a:prstGeom prst="rect">
            <a:avLst/>
          </a:prstGeom>
        </p:spPr>
        <p:txBody>
          <a:bodyPr wrap="square">
            <a:spAutoFit/>
          </a:bodyPr>
          <a:lstStyle/>
          <a:p>
            <a:pPr algn="ctr"/>
            <a:r>
              <a:rPr lang="ar-LB" sz="6600" b="1" dirty="0">
                <a:solidFill>
                  <a:srgbClr val="273582"/>
                </a:solidFill>
                <a:latin typeface="Tahoma" panose="020B0604030504040204" pitchFamily="34" charset="0"/>
              </a:rPr>
              <a:t>يســــــــــــــــــوع بِيحِبني</a:t>
            </a:r>
          </a:p>
          <a:p>
            <a:pPr algn="ctr"/>
            <a:r>
              <a:rPr lang="ar-LB" sz="6600" b="1" dirty="0">
                <a:solidFill>
                  <a:srgbClr val="273582"/>
                </a:solidFill>
                <a:latin typeface="Tahoma" panose="020B0604030504040204" pitchFamily="34" charset="0"/>
              </a:rPr>
              <a:t>يســـــــــــــوع عارِف اِسمي</a:t>
            </a:r>
          </a:p>
          <a:p>
            <a:pPr algn="ctr"/>
            <a:endParaRPr lang="ar-LB" sz="6600" b="1" dirty="0">
              <a:solidFill>
                <a:srgbClr val="273582"/>
              </a:solidFill>
              <a:latin typeface="Tahoma" panose="020B0604030504040204" pitchFamily="34" charset="0"/>
            </a:endParaRPr>
          </a:p>
          <a:p>
            <a:pPr algn="ctr"/>
            <a:r>
              <a:rPr lang="ar-LB" sz="6600" b="1" dirty="0">
                <a:solidFill>
                  <a:srgbClr val="273582"/>
                </a:solidFill>
                <a:latin typeface="Tahoma" panose="020B0604030504040204" pitchFamily="34" charset="0"/>
              </a:rPr>
              <a:t>يســــــــــــــــــوع غيَّرني</a:t>
            </a:r>
          </a:p>
          <a:p>
            <a:pPr algn="ctr"/>
            <a:r>
              <a:rPr lang="ar-LB" sz="6600" b="1" dirty="0">
                <a:solidFill>
                  <a:srgbClr val="273582"/>
                </a:solidFill>
                <a:latin typeface="Tahoma" panose="020B0604030504040204" pitchFamily="34" charset="0"/>
              </a:rPr>
              <a:t>وعرَّفني دَرْبْ الحقّ</a:t>
            </a:r>
          </a:p>
        </p:txBody>
      </p:sp>
    </p:spTree>
    <p:extLst>
      <p:ext uri="{BB962C8B-B14F-4D97-AF65-F5344CB8AC3E}">
        <p14:creationId xmlns:p14="http://schemas.microsoft.com/office/powerpoint/2010/main" val="41190277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815927" y="2002106"/>
            <a:ext cx="8560145" cy="3211007"/>
          </a:xfrm>
          <a:prstGeom prst="rect">
            <a:avLst/>
          </a:prstGeom>
        </p:spPr>
        <p:txBody>
          <a:bodyPr wrap="square">
            <a:spAutoFit/>
          </a:bodyPr>
          <a:lstStyle/>
          <a:p>
            <a:pPr algn="ctr">
              <a:lnSpc>
                <a:spcPct val="150000"/>
              </a:lnSpc>
            </a:pPr>
            <a:r>
              <a:rPr lang="ar-LB" sz="7200" b="1" dirty="0">
                <a:solidFill>
                  <a:srgbClr val="273582"/>
                </a:solidFill>
              </a:rPr>
              <a:t>أنا كتير مُميَّز بِنَظَرْالرَّب</a:t>
            </a:r>
          </a:p>
          <a:p>
            <a:pPr algn="ctr">
              <a:lnSpc>
                <a:spcPct val="150000"/>
              </a:lnSpc>
            </a:pPr>
            <a:r>
              <a:rPr lang="ar-LB" sz="7200" b="1" dirty="0">
                <a:solidFill>
                  <a:srgbClr val="273582"/>
                </a:solidFill>
              </a:rPr>
              <a:t> هوِّ اللِّي خَلَقْني بِدِقَّة وبِحُبْ</a:t>
            </a:r>
          </a:p>
        </p:txBody>
      </p:sp>
    </p:spTree>
    <p:extLst>
      <p:ext uri="{BB962C8B-B14F-4D97-AF65-F5344CB8AC3E}">
        <p14:creationId xmlns:p14="http://schemas.microsoft.com/office/powerpoint/2010/main" val="3363134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500405" y="1953468"/>
            <a:ext cx="11191191" cy="2951064"/>
          </a:xfrm>
          <a:prstGeom prst="rect">
            <a:avLst/>
          </a:prstGeom>
        </p:spPr>
        <p:txBody>
          <a:bodyPr wrap="square">
            <a:spAutoFit/>
          </a:bodyPr>
          <a:lstStyle/>
          <a:p>
            <a:pPr algn="ctr">
              <a:lnSpc>
                <a:spcPct val="150000"/>
              </a:lnSpc>
            </a:pPr>
            <a:r>
              <a:rPr lang="ar-LB" sz="6600" b="1" dirty="0">
                <a:solidFill>
                  <a:srgbClr val="273582"/>
                </a:solidFill>
              </a:rPr>
              <a:t>بيَعْرِف كُل أفكاري وكُل كلمة علسَاني</a:t>
            </a:r>
            <a:endParaRPr lang="ar-LB" sz="6600" b="1" dirty="0">
              <a:solidFill>
                <a:srgbClr val="273582"/>
              </a:solidFill>
              <a:latin typeface="Tahoma" panose="020B0604030504040204" pitchFamily="34" charset="0"/>
            </a:endParaRPr>
          </a:p>
          <a:p>
            <a:pPr algn="ctr">
              <a:lnSpc>
                <a:spcPct val="150000"/>
              </a:lnSpc>
            </a:pPr>
            <a:r>
              <a:rPr lang="ar-LB" sz="6600" b="1" dirty="0">
                <a:solidFill>
                  <a:srgbClr val="273582"/>
                </a:solidFill>
              </a:rPr>
              <a:t>ناطِرْغيِّر دَربي وافْتَحْلو باب القلب</a:t>
            </a:r>
          </a:p>
        </p:txBody>
      </p:sp>
    </p:spTree>
    <p:extLst>
      <p:ext uri="{BB962C8B-B14F-4D97-AF65-F5344CB8AC3E}">
        <p14:creationId xmlns:p14="http://schemas.microsoft.com/office/powerpoint/2010/main" val="13086821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41" descr="A picture containing shirt&#10;&#10;Description automatically generated">
            <a:extLst>
              <a:ext uri="{FF2B5EF4-FFF2-40B4-BE49-F238E27FC236}">
                <a16:creationId xmlns:a16="http://schemas.microsoft.com/office/drawing/2014/main" id="{17AF1AC7-6A9A-6141-B39E-08F4D9A3FD4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16200000">
            <a:off x="170918" y="4098260"/>
            <a:ext cx="3006849" cy="1841975"/>
          </a:xfrm>
          <a:prstGeom prst="rect">
            <a:avLst/>
          </a:prstGeom>
        </p:spPr>
      </p:pic>
      <p:pic>
        <p:nvPicPr>
          <p:cNvPr id="9" name="Picture 8" descr="A close up of a piece of paper&#10;&#10;Description automatically generated">
            <a:extLst>
              <a:ext uri="{FF2B5EF4-FFF2-40B4-BE49-F238E27FC236}">
                <a16:creationId xmlns:a16="http://schemas.microsoft.com/office/drawing/2014/main" id="{ED2DE70C-1E6E-8748-9D22-DE871CE17C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rot="16200000">
            <a:off x="8996741" y="1238728"/>
            <a:ext cx="2217569" cy="302184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4540125" y="131923"/>
            <a:ext cx="3111750"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استقبال</a:t>
            </a:r>
            <a:endParaRPr lang="en-US" sz="80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5782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4" name="Oval 13">
            <a:extLst>
              <a:ext uri="{FF2B5EF4-FFF2-40B4-BE49-F238E27FC236}">
                <a16:creationId xmlns:a16="http://schemas.microsoft.com/office/drawing/2014/main" id="{3882DC06-CF93-9040-8677-ADEBDBF01641}"/>
              </a:ext>
            </a:extLst>
          </p:cNvPr>
          <p:cNvSpPr/>
          <p:nvPr/>
        </p:nvSpPr>
        <p:spPr>
          <a:xfrm>
            <a:off x="10929266" y="1457526"/>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12026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71805C4D-2DE4-604C-A440-0836C3E7C700}"/>
              </a:ext>
            </a:extLst>
          </p:cNvPr>
          <p:cNvSpPr/>
          <p:nvPr/>
        </p:nvSpPr>
        <p:spPr>
          <a:xfrm>
            <a:off x="11062769" y="1335454"/>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١</a:t>
            </a:r>
            <a:endParaRPr lang="en-US" sz="5400" b="1" dirty="0">
              <a:ln/>
              <a:solidFill>
                <a:schemeClr val="bg1"/>
              </a:solidFill>
              <a:latin typeface="Tahoma" panose="020B0604030504040204" pitchFamily="34" charset="0"/>
              <a:ea typeface="Tahoma" panose="020B0604030504040204" pitchFamily="34" charset="0"/>
            </a:endParaRPr>
          </a:p>
        </p:txBody>
      </p:sp>
      <p:pic>
        <p:nvPicPr>
          <p:cNvPr id="16" name="Picture 15" descr="A close up of a mans face&#10;&#10;Description automatically generated">
            <a:extLst>
              <a:ext uri="{FF2B5EF4-FFF2-40B4-BE49-F238E27FC236}">
                <a16:creationId xmlns:a16="http://schemas.microsoft.com/office/drawing/2014/main" id="{97495EBE-7888-AF4D-A0BD-A64FB1061C7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rot="10800000">
            <a:off x="4077280" y="2084458"/>
            <a:ext cx="4162466" cy="1613396"/>
          </a:xfrm>
          <a:prstGeom prst="rect">
            <a:avLst/>
          </a:prstGeom>
        </p:spPr>
      </p:pic>
      <p:sp>
        <p:nvSpPr>
          <p:cNvPr id="25" name="Oval 24">
            <a:extLst>
              <a:ext uri="{FF2B5EF4-FFF2-40B4-BE49-F238E27FC236}">
                <a16:creationId xmlns:a16="http://schemas.microsoft.com/office/drawing/2014/main" id="{976B7E0B-C829-9A4B-AE54-D32627262254}"/>
              </a:ext>
            </a:extLst>
          </p:cNvPr>
          <p:cNvSpPr/>
          <p:nvPr/>
        </p:nvSpPr>
        <p:spPr>
          <a:xfrm>
            <a:off x="7389219" y="1505427"/>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6" name="Rectangle 25">
            <a:extLst>
              <a:ext uri="{FF2B5EF4-FFF2-40B4-BE49-F238E27FC236}">
                <a16:creationId xmlns:a16="http://schemas.microsoft.com/office/drawing/2014/main" id="{B705B330-6D3B-564F-99BE-78268E33F477}"/>
              </a:ext>
            </a:extLst>
          </p:cNvPr>
          <p:cNvSpPr/>
          <p:nvPr/>
        </p:nvSpPr>
        <p:spPr>
          <a:xfrm>
            <a:off x="7522722" y="1392064"/>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٢</a:t>
            </a:r>
            <a:endParaRPr lang="en-US" sz="5400" b="1" dirty="0">
              <a:ln/>
              <a:solidFill>
                <a:schemeClr val="bg1"/>
              </a:solidFill>
              <a:latin typeface="Tahoma" panose="020B0604030504040204" pitchFamily="34" charset="0"/>
              <a:ea typeface="Tahoma" panose="020B0604030504040204" pitchFamily="34" charset="0"/>
            </a:endParaRPr>
          </a:p>
        </p:txBody>
      </p:sp>
      <p:pic>
        <p:nvPicPr>
          <p:cNvPr id="20" name="Picture 19" descr="A picture containing drawing&#10;&#10;Description automatically generated">
            <a:extLst>
              <a:ext uri="{FF2B5EF4-FFF2-40B4-BE49-F238E27FC236}">
                <a16:creationId xmlns:a16="http://schemas.microsoft.com/office/drawing/2014/main" id="{15E0DF93-BAD8-B94B-B986-A738B863F2D0}"/>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rot="16200000">
            <a:off x="1025318" y="1071728"/>
            <a:ext cx="2031969" cy="2993685"/>
          </a:xfrm>
          <a:prstGeom prst="rect">
            <a:avLst/>
          </a:prstGeom>
        </p:spPr>
      </p:pic>
      <p:sp>
        <p:nvSpPr>
          <p:cNvPr id="34" name="Oval 33">
            <a:extLst>
              <a:ext uri="{FF2B5EF4-FFF2-40B4-BE49-F238E27FC236}">
                <a16:creationId xmlns:a16="http://schemas.microsoft.com/office/drawing/2014/main" id="{5E906F60-0393-2D42-B148-F849415A9373}"/>
              </a:ext>
            </a:extLst>
          </p:cNvPr>
          <p:cNvSpPr/>
          <p:nvPr/>
        </p:nvSpPr>
        <p:spPr>
          <a:xfrm>
            <a:off x="3418110" y="1505427"/>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35" name="Rectangle 34">
            <a:extLst>
              <a:ext uri="{FF2B5EF4-FFF2-40B4-BE49-F238E27FC236}">
                <a16:creationId xmlns:a16="http://schemas.microsoft.com/office/drawing/2014/main" id="{B2ABD0DE-E804-3040-B5F5-456982A63688}"/>
              </a:ext>
            </a:extLst>
          </p:cNvPr>
          <p:cNvSpPr/>
          <p:nvPr/>
        </p:nvSpPr>
        <p:spPr>
          <a:xfrm>
            <a:off x="3551613" y="1392064"/>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٣</a:t>
            </a:r>
            <a:endParaRPr lang="en-US" sz="5400" b="1" dirty="0">
              <a:ln/>
              <a:solidFill>
                <a:schemeClr val="bg1"/>
              </a:solidFill>
              <a:latin typeface="Tahoma" panose="020B0604030504040204" pitchFamily="34" charset="0"/>
              <a:ea typeface="Tahoma" panose="020B0604030504040204" pitchFamily="34" charset="0"/>
            </a:endParaRPr>
          </a:p>
        </p:txBody>
      </p:sp>
      <p:pic>
        <p:nvPicPr>
          <p:cNvPr id="24" name="Picture 23" descr="A drawing of a person&#10;&#10;Description automatically generated">
            <a:extLst>
              <a:ext uri="{FF2B5EF4-FFF2-40B4-BE49-F238E27FC236}">
                <a16:creationId xmlns:a16="http://schemas.microsoft.com/office/drawing/2014/main" id="{6419B9B4-B551-F644-B879-D55069C7050C}"/>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rot="16200000">
            <a:off x="8123211" y="3383655"/>
            <a:ext cx="1977591" cy="4033638"/>
          </a:xfrm>
          <a:prstGeom prst="rect">
            <a:avLst/>
          </a:prstGeom>
        </p:spPr>
      </p:pic>
      <p:sp>
        <p:nvSpPr>
          <p:cNvPr id="36" name="Oval 35">
            <a:extLst>
              <a:ext uri="{FF2B5EF4-FFF2-40B4-BE49-F238E27FC236}">
                <a16:creationId xmlns:a16="http://schemas.microsoft.com/office/drawing/2014/main" id="{DBBD6F36-C889-E248-B84F-281D9C7053E0}"/>
              </a:ext>
            </a:extLst>
          </p:cNvPr>
          <p:cNvSpPr/>
          <p:nvPr/>
        </p:nvSpPr>
        <p:spPr>
          <a:xfrm>
            <a:off x="10929266" y="4366189"/>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37" name="Rectangle 36">
            <a:extLst>
              <a:ext uri="{FF2B5EF4-FFF2-40B4-BE49-F238E27FC236}">
                <a16:creationId xmlns:a16="http://schemas.microsoft.com/office/drawing/2014/main" id="{6968635D-03BD-1546-BFC1-88C9CA04B441}"/>
              </a:ext>
            </a:extLst>
          </p:cNvPr>
          <p:cNvSpPr/>
          <p:nvPr/>
        </p:nvSpPr>
        <p:spPr>
          <a:xfrm>
            <a:off x="11045351" y="4226699"/>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٤</a:t>
            </a:r>
            <a:endParaRPr lang="en-US" sz="5400" b="1" dirty="0">
              <a:ln/>
              <a:solidFill>
                <a:schemeClr val="bg1"/>
              </a:solidFill>
              <a:latin typeface="Tahoma" panose="020B0604030504040204" pitchFamily="34" charset="0"/>
              <a:ea typeface="Tahoma" panose="020B0604030504040204" pitchFamily="34" charset="0"/>
            </a:endParaRPr>
          </a:p>
        </p:txBody>
      </p:sp>
      <p:pic>
        <p:nvPicPr>
          <p:cNvPr id="38" name="Picture 37" descr="A picture containing knife&#10;&#10;Description automatically generated">
            <a:extLst>
              <a:ext uri="{FF2B5EF4-FFF2-40B4-BE49-F238E27FC236}">
                <a16:creationId xmlns:a16="http://schemas.microsoft.com/office/drawing/2014/main" id="{438111B3-0C0E-574F-B749-1E0D732D9340}"/>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rot="16200000">
            <a:off x="3818530" y="3861042"/>
            <a:ext cx="2525276" cy="2414346"/>
          </a:xfrm>
          <a:prstGeom prst="rect">
            <a:avLst/>
          </a:prstGeom>
        </p:spPr>
      </p:pic>
      <p:sp>
        <p:nvSpPr>
          <p:cNvPr id="39" name="Oval 38">
            <a:extLst>
              <a:ext uri="{FF2B5EF4-FFF2-40B4-BE49-F238E27FC236}">
                <a16:creationId xmlns:a16="http://schemas.microsoft.com/office/drawing/2014/main" id="{3E42993D-B57D-6645-BD6E-C7C9D2813083}"/>
              </a:ext>
            </a:extLst>
          </p:cNvPr>
          <p:cNvSpPr/>
          <p:nvPr/>
        </p:nvSpPr>
        <p:spPr>
          <a:xfrm>
            <a:off x="6435643" y="4366189"/>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40" name="Rectangle 39">
            <a:extLst>
              <a:ext uri="{FF2B5EF4-FFF2-40B4-BE49-F238E27FC236}">
                <a16:creationId xmlns:a16="http://schemas.microsoft.com/office/drawing/2014/main" id="{34984014-DDD5-F742-BC59-68060375058B}"/>
              </a:ext>
            </a:extLst>
          </p:cNvPr>
          <p:cNvSpPr/>
          <p:nvPr/>
        </p:nvSpPr>
        <p:spPr>
          <a:xfrm>
            <a:off x="6551728" y="4226699"/>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٥</a:t>
            </a:r>
            <a:endParaRPr lang="en-US" sz="5400" b="1" dirty="0">
              <a:ln/>
              <a:solidFill>
                <a:schemeClr val="bg1"/>
              </a:solidFill>
              <a:latin typeface="Tahoma" panose="020B0604030504040204" pitchFamily="34" charset="0"/>
              <a:ea typeface="Tahoma" panose="020B0604030504040204" pitchFamily="34" charset="0"/>
            </a:endParaRPr>
          </a:p>
        </p:txBody>
      </p:sp>
      <p:sp>
        <p:nvSpPr>
          <p:cNvPr id="43" name="Oval 42">
            <a:extLst>
              <a:ext uri="{FF2B5EF4-FFF2-40B4-BE49-F238E27FC236}">
                <a16:creationId xmlns:a16="http://schemas.microsoft.com/office/drawing/2014/main" id="{A8D8C061-B690-9C4C-AB70-D968B337155D}"/>
              </a:ext>
            </a:extLst>
          </p:cNvPr>
          <p:cNvSpPr/>
          <p:nvPr/>
        </p:nvSpPr>
        <p:spPr>
          <a:xfrm>
            <a:off x="2560328" y="4366189"/>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44" name="Rectangle 43">
            <a:extLst>
              <a:ext uri="{FF2B5EF4-FFF2-40B4-BE49-F238E27FC236}">
                <a16:creationId xmlns:a16="http://schemas.microsoft.com/office/drawing/2014/main" id="{4AB2323E-EF4A-BB45-ACB0-EBF85C73CDA0}"/>
              </a:ext>
            </a:extLst>
          </p:cNvPr>
          <p:cNvSpPr/>
          <p:nvPr/>
        </p:nvSpPr>
        <p:spPr>
          <a:xfrm>
            <a:off x="2676413" y="4226699"/>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٦</a:t>
            </a:r>
            <a:endParaRPr lang="en-US" sz="5400" b="1" dirty="0">
              <a:ln/>
              <a:solidFill>
                <a:schemeClr val="bg1"/>
              </a:solidFill>
              <a:latin typeface="Tahoma" panose="020B0604030504040204" pitchFamily="34" charset="0"/>
              <a:ea typeface="Tahoma" panose="020B0604030504040204" pitchFamily="34" charset="0"/>
            </a:endParaRPr>
          </a:p>
        </p:txBody>
      </p:sp>
    </p:spTree>
    <p:extLst>
      <p:ext uri="{BB962C8B-B14F-4D97-AF65-F5344CB8AC3E}">
        <p14:creationId xmlns:p14="http://schemas.microsoft.com/office/powerpoint/2010/main" val="25275583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96713" y="836381"/>
            <a:ext cx="9998573" cy="5170646"/>
          </a:xfrm>
          <a:prstGeom prst="rect">
            <a:avLst/>
          </a:prstGeom>
        </p:spPr>
        <p:txBody>
          <a:bodyPr wrap="square">
            <a:spAutoFit/>
          </a:bodyPr>
          <a:lstStyle/>
          <a:p>
            <a:pPr algn="ctr"/>
            <a:r>
              <a:rPr lang="ar-LB" sz="6600" b="1" dirty="0">
                <a:solidFill>
                  <a:srgbClr val="273582"/>
                </a:solidFill>
                <a:latin typeface="Tahoma" panose="020B0604030504040204" pitchFamily="34" charset="0"/>
              </a:rPr>
              <a:t>يســــــــــــــــــوع بِيحِبني</a:t>
            </a:r>
          </a:p>
          <a:p>
            <a:pPr algn="ctr"/>
            <a:r>
              <a:rPr lang="ar-LB" sz="6600" b="1" dirty="0">
                <a:solidFill>
                  <a:srgbClr val="273582"/>
                </a:solidFill>
                <a:latin typeface="Tahoma" panose="020B0604030504040204" pitchFamily="34" charset="0"/>
              </a:rPr>
              <a:t>يســـــــــــــوع عارِف اِسمي</a:t>
            </a:r>
          </a:p>
          <a:p>
            <a:pPr algn="ctr"/>
            <a:endParaRPr lang="ar-LB" sz="6600" b="1" dirty="0">
              <a:solidFill>
                <a:srgbClr val="273582"/>
              </a:solidFill>
              <a:latin typeface="Tahoma" panose="020B0604030504040204" pitchFamily="34" charset="0"/>
            </a:endParaRPr>
          </a:p>
          <a:p>
            <a:pPr algn="ctr"/>
            <a:r>
              <a:rPr lang="ar-LB" sz="6600" b="1" dirty="0">
                <a:solidFill>
                  <a:srgbClr val="273582"/>
                </a:solidFill>
                <a:latin typeface="Tahoma" panose="020B0604030504040204" pitchFamily="34" charset="0"/>
              </a:rPr>
              <a:t>يســــــــــــــــــوع غيَّرني</a:t>
            </a:r>
          </a:p>
          <a:p>
            <a:pPr algn="ctr"/>
            <a:r>
              <a:rPr lang="ar-LB" sz="6600" b="1" dirty="0">
                <a:solidFill>
                  <a:srgbClr val="273582"/>
                </a:solidFill>
                <a:latin typeface="Tahoma" panose="020B0604030504040204" pitchFamily="34" charset="0"/>
              </a:rPr>
              <a:t>وعرَّفني دَرْبْ الحقّ</a:t>
            </a:r>
          </a:p>
        </p:txBody>
      </p:sp>
    </p:spTree>
    <p:extLst>
      <p:ext uri="{BB962C8B-B14F-4D97-AF65-F5344CB8AC3E}">
        <p14:creationId xmlns:p14="http://schemas.microsoft.com/office/powerpoint/2010/main" val="33540235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815927" y="2002106"/>
            <a:ext cx="8560145" cy="3211007"/>
          </a:xfrm>
          <a:prstGeom prst="rect">
            <a:avLst/>
          </a:prstGeom>
        </p:spPr>
        <p:txBody>
          <a:bodyPr wrap="square">
            <a:spAutoFit/>
          </a:bodyPr>
          <a:lstStyle/>
          <a:p>
            <a:pPr algn="ctr">
              <a:lnSpc>
                <a:spcPct val="150000"/>
              </a:lnSpc>
            </a:pPr>
            <a:r>
              <a:rPr lang="ar-LB" sz="7200" b="1" dirty="0">
                <a:solidFill>
                  <a:srgbClr val="273582"/>
                </a:solidFill>
              </a:rPr>
              <a:t>أنا كتير مُميَّز بِنَظَرْالرَّب</a:t>
            </a:r>
          </a:p>
          <a:p>
            <a:pPr algn="ctr">
              <a:lnSpc>
                <a:spcPct val="150000"/>
              </a:lnSpc>
            </a:pPr>
            <a:r>
              <a:rPr lang="ar-LB" sz="7200" b="1" dirty="0">
                <a:solidFill>
                  <a:srgbClr val="273582"/>
                </a:solidFill>
              </a:rPr>
              <a:t> هوِّ اللِّي خَلَقْني بِدِقَّة وبِحُبْ</a:t>
            </a:r>
          </a:p>
        </p:txBody>
      </p:sp>
    </p:spTree>
    <p:extLst>
      <p:ext uri="{BB962C8B-B14F-4D97-AF65-F5344CB8AC3E}">
        <p14:creationId xmlns:p14="http://schemas.microsoft.com/office/powerpoint/2010/main" val="40830903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500405" y="1953468"/>
            <a:ext cx="11191191" cy="2951064"/>
          </a:xfrm>
          <a:prstGeom prst="rect">
            <a:avLst/>
          </a:prstGeom>
        </p:spPr>
        <p:txBody>
          <a:bodyPr wrap="square">
            <a:spAutoFit/>
          </a:bodyPr>
          <a:lstStyle/>
          <a:p>
            <a:pPr algn="ctr">
              <a:lnSpc>
                <a:spcPct val="150000"/>
              </a:lnSpc>
            </a:pPr>
            <a:r>
              <a:rPr lang="ar-LB" sz="6600" b="1" dirty="0">
                <a:solidFill>
                  <a:srgbClr val="273582"/>
                </a:solidFill>
              </a:rPr>
              <a:t>بيَعْرِف كُل أفكاري وكُل كلمة علسَاني</a:t>
            </a:r>
            <a:endParaRPr lang="ar-LB" sz="6600" b="1" dirty="0">
              <a:solidFill>
                <a:srgbClr val="273582"/>
              </a:solidFill>
              <a:latin typeface="Tahoma" panose="020B0604030504040204" pitchFamily="34" charset="0"/>
            </a:endParaRPr>
          </a:p>
          <a:p>
            <a:pPr algn="ctr">
              <a:lnSpc>
                <a:spcPct val="150000"/>
              </a:lnSpc>
            </a:pPr>
            <a:r>
              <a:rPr lang="ar-LB" sz="6600" b="1" dirty="0">
                <a:solidFill>
                  <a:srgbClr val="273582"/>
                </a:solidFill>
              </a:rPr>
              <a:t>ناطِرْغيِّر دَربي وافْتَحْلو باب القلب</a:t>
            </a:r>
          </a:p>
        </p:txBody>
      </p:sp>
    </p:spTree>
    <p:extLst>
      <p:ext uri="{BB962C8B-B14F-4D97-AF65-F5344CB8AC3E}">
        <p14:creationId xmlns:p14="http://schemas.microsoft.com/office/powerpoint/2010/main" val="30709756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72077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432452" y="1154791"/>
            <a:ext cx="5805370" cy="276998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SA" sz="5400" dirty="0">
                <a:ln/>
                <a:solidFill>
                  <a:srgbClr val="7030A0"/>
                </a:solidFill>
                <a:latin typeface="Tahoma" panose="020B0604030504040204" pitchFamily="34" charset="0"/>
                <a:ea typeface="Tahoma" panose="020B0604030504040204" pitchFamily="34" charset="0"/>
              </a:rPr>
              <a:t>طول ما الشمس</a:t>
            </a:r>
          </a:p>
          <a:p>
            <a:pPr algn="ctr"/>
            <a:r>
              <a:rPr lang="ar-SA" sz="5400" dirty="0">
                <a:ln/>
                <a:solidFill>
                  <a:srgbClr val="7030A0"/>
                </a:solidFill>
                <a:latin typeface="Tahoma" panose="020B0604030504040204" pitchFamily="34" charset="0"/>
                <a:ea typeface="Tahoma" panose="020B0604030504040204" pitchFamily="34" charset="0"/>
              </a:rPr>
              <a:t> فيها نور</a:t>
            </a:r>
            <a:endParaRPr lang="en-US" sz="54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764603"/>
            <a:ext cx="0" cy="480317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ترنيمة طول ما الشمس_01.mp3" descr="ترنيمة طول ما الشمس_01.mp3">
            <a:hlinkClick r:id="" action="ppaction://media"/>
            <a:extLst>
              <a:ext uri="{FF2B5EF4-FFF2-40B4-BE49-F238E27FC236}">
                <a16:creationId xmlns:a16="http://schemas.microsoft.com/office/drawing/2014/main" id="{9D40B8B8-961D-D542-B4AA-F0ABF33585E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098254" y="484886"/>
            <a:ext cx="812800" cy="812800"/>
          </a:xfrm>
          <a:prstGeom prst="rect">
            <a:avLst/>
          </a:prstGeom>
        </p:spPr>
      </p:pic>
    </p:spTree>
    <p:extLst>
      <p:ext uri="{BB962C8B-B14F-4D97-AF65-F5344CB8AC3E}">
        <p14:creationId xmlns:p14="http://schemas.microsoft.com/office/powerpoint/2010/main" val="3243749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nextCondLst>
                <p:cond evt="onClick" delay="0">
                  <p:tgtEl>
                    <p:spTgt spid="2"/>
                  </p:tgtEl>
                </p:cond>
              </p:nextCondLst>
            </p:seq>
            <p:audio>
              <p:cMediaNode vol="80000" numSld="999">
                <p:cTn id="7" fill="hold" display="0">
                  <p:stCondLst>
                    <p:cond delay="indefinite"/>
                  </p:stCondLst>
                  <p:endCondLst>
                    <p:cond evt="onStopAudio" delay="0">
                      <p:tgtEl>
                        <p:sldTgt/>
                      </p:tgtEl>
                    </p:cond>
                  </p:endCondLst>
                </p:cTn>
                <p:tgtEl>
                  <p:spTgt spid="2"/>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2274250" y="535713"/>
            <a:ext cx="7823730" cy="6603411"/>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 القرار -</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 </a:t>
            </a:r>
            <a:r>
              <a:rPr lang="ar-LB" sz="4800" b="1" dirty="0">
                <a:solidFill>
                  <a:srgbClr val="273582"/>
                </a:solidFill>
              </a:rPr>
              <a:t> طول ما الشمس فيها نور</a:t>
            </a:r>
          </a:p>
          <a:p>
            <a:pPr algn="ctr" rtl="1">
              <a:lnSpc>
                <a:spcPct val="150000"/>
              </a:lnSpc>
            </a:pPr>
            <a:r>
              <a:rPr lang="ar-LB" sz="4800" b="1" dirty="0">
                <a:solidFill>
                  <a:srgbClr val="273582"/>
                </a:solidFill>
              </a:rPr>
              <a:t> طول ما في ميَّه في البحور</a:t>
            </a:r>
          </a:p>
          <a:p>
            <a:pPr algn="ctr" rtl="1">
              <a:lnSpc>
                <a:spcPct val="150000"/>
              </a:lnSpc>
            </a:pPr>
            <a:r>
              <a:rPr lang="ar-LB" sz="4800" b="1" dirty="0">
                <a:solidFill>
                  <a:srgbClr val="273582"/>
                </a:solidFill>
              </a:rPr>
              <a:t>طول ما الأرض تِفْضَلْ تِدُورْ</a:t>
            </a:r>
          </a:p>
          <a:p>
            <a:pPr algn="ctr" rtl="1">
              <a:lnSpc>
                <a:spcPct val="150000"/>
              </a:lnSpc>
            </a:pPr>
            <a:r>
              <a:rPr lang="ar-LB" sz="4800" b="1" dirty="0">
                <a:solidFill>
                  <a:srgbClr val="273582"/>
                </a:solidFill>
              </a:rPr>
              <a:t>هَافْضَلْ أرَنِّمْ لِيكْ</a:t>
            </a:r>
          </a:p>
          <a:p>
            <a:pPr algn="ctr">
              <a:lnSpc>
                <a:spcPct val="150000"/>
              </a:lnSpc>
            </a:pPr>
            <a:endParaRPr lang="ar-LB" sz="48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4079617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2510" y="681293"/>
            <a:ext cx="10926981" cy="5495415"/>
          </a:xfrm>
          <a:prstGeom prst="rect">
            <a:avLst/>
          </a:prstGeom>
        </p:spPr>
        <p:txBody>
          <a:bodyPr wrap="square">
            <a:spAutoFit/>
          </a:bodyPr>
          <a:lstStyle/>
          <a:p>
            <a:pPr algn="ctr">
              <a:lnSpc>
                <a:spcPct val="150000"/>
              </a:lnSpc>
            </a:pPr>
            <a:r>
              <a:rPr lang="ar-LB" sz="4800" b="1" dirty="0">
                <a:solidFill>
                  <a:srgbClr val="273582"/>
                </a:solidFill>
                <a:latin typeface="Tahoma" panose="020B0604030504040204" pitchFamily="34" charset="0"/>
              </a:rPr>
              <a:t>-١-</a:t>
            </a:r>
          </a:p>
          <a:p>
            <a:pPr algn="ctr" rtl="1">
              <a:lnSpc>
                <a:spcPct val="150000"/>
              </a:lnSpc>
            </a:pPr>
            <a:r>
              <a:rPr lang="ar-LB" sz="4800" b="1" dirty="0">
                <a:solidFill>
                  <a:srgbClr val="273582"/>
                </a:solidFill>
              </a:rPr>
              <a:t>مين خلّاَ نور الشمس كل يوم ما بيِنْقَطَعْش </a:t>
            </a:r>
          </a:p>
          <a:p>
            <a:pPr algn="ctr" rtl="1">
              <a:lnSpc>
                <a:spcPct val="150000"/>
              </a:lnSpc>
            </a:pPr>
            <a:r>
              <a:rPr lang="ar-LB" sz="4800" b="1" dirty="0">
                <a:solidFill>
                  <a:srgbClr val="273582"/>
                </a:solidFill>
              </a:rPr>
              <a:t>مين خلَّا موج البحر رايِحْ جايِ ما يُوقَفْش</a:t>
            </a:r>
          </a:p>
          <a:p>
            <a:pPr algn="ctr" rtl="1">
              <a:lnSpc>
                <a:spcPct val="150000"/>
              </a:lnSpc>
            </a:pPr>
            <a:r>
              <a:rPr lang="ar-LB" sz="4800" b="1" dirty="0">
                <a:solidFill>
                  <a:srgbClr val="273582"/>
                </a:solidFill>
              </a:rPr>
              <a:t>مين خلّا الأرض تْلِفْ تْلِفْ تْلِفْ وما تْوَقَفْش</a:t>
            </a:r>
          </a:p>
          <a:p>
            <a:pPr algn="ctr" rtl="1">
              <a:lnSpc>
                <a:spcPct val="150000"/>
              </a:lnSpc>
            </a:pPr>
            <a:r>
              <a:rPr lang="ar-LB" sz="4800" b="1" dirty="0">
                <a:solidFill>
                  <a:srgbClr val="273582"/>
                </a:solidFill>
              </a:rPr>
              <a:t> غيرَك إنتَ يا يسوع .... علشان كدَه</a:t>
            </a:r>
          </a:p>
        </p:txBody>
      </p:sp>
    </p:spTree>
    <p:extLst>
      <p:ext uri="{BB962C8B-B14F-4D97-AF65-F5344CB8AC3E}">
        <p14:creationId xmlns:p14="http://schemas.microsoft.com/office/powerpoint/2010/main" val="20289314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2274250" y="535713"/>
            <a:ext cx="7823730" cy="6603411"/>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 القرار -</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 </a:t>
            </a:r>
            <a:r>
              <a:rPr lang="ar-LB" sz="4800" b="1" dirty="0">
                <a:solidFill>
                  <a:srgbClr val="273582"/>
                </a:solidFill>
              </a:rPr>
              <a:t> طول ما الشمس فيها نور</a:t>
            </a:r>
          </a:p>
          <a:p>
            <a:pPr algn="ctr" rtl="1">
              <a:lnSpc>
                <a:spcPct val="150000"/>
              </a:lnSpc>
            </a:pPr>
            <a:r>
              <a:rPr lang="ar-LB" sz="4800" b="1" dirty="0">
                <a:solidFill>
                  <a:srgbClr val="273582"/>
                </a:solidFill>
              </a:rPr>
              <a:t> طول ما في ميَّه في البحور</a:t>
            </a:r>
          </a:p>
          <a:p>
            <a:pPr algn="ctr" rtl="1">
              <a:lnSpc>
                <a:spcPct val="150000"/>
              </a:lnSpc>
            </a:pPr>
            <a:r>
              <a:rPr lang="ar-LB" sz="4800" b="1" dirty="0">
                <a:solidFill>
                  <a:srgbClr val="273582"/>
                </a:solidFill>
              </a:rPr>
              <a:t>طول ما الأرض تِفْضَلْ تِدُورْ</a:t>
            </a:r>
          </a:p>
          <a:p>
            <a:pPr algn="ctr" rtl="1">
              <a:lnSpc>
                <a:spcPct val="150000"/>
              </a:lnSpc>
            </a:pPr>
            <a:r>
              <a:rPr lang="ar-LB" sz="4800" b="1" dirty="0">
                <a:solidFill>
                  <a:srgbClr val="273582"/>
                </a:solidFill>
              </a:rPr>
              <a:t>هَافْضَلْ أرَنِّمْ لِيكْ</a:t>
            </a:r>
          </a:p>
          <a:p>
            <a:pPr algn="ctr">
              <a:lnSpc>
                <a:spcPct val="150000"/>
              </a:lnSpc>
            </a:pPr>
            <a:endParaRPr lang="ar-LB" sz="48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2830537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265042" y="370564"/>
            <a:ext cx="11646012" cy="6603411"/>
          </a:xfrm>
          <a:prstGeom prst="rect">
            <a:avLst/>
          </a:prstGeom>
        </p:spPr>
        <p:txBody>
          <a:bodyPr wrap="square">
            <a:spAutoFit/>
          </a:bodyPr>
          <a:lstStyle/>
          <a:p>
            <a:pPr algn="ctr">
              <a:lnSpc>
                <a:spcPct val="150000"/>
              </a:lnSpc>
            </a:pPr>
            <a:r>
              <a:rPr lang="ar-LB" sz="4800" b="1" dirty="0">
                <a:solidFill>
                  <a:srgbClr val="273582"/>
                </a:solidFill>
                <a:latin typeface="Tahoma" panose="020B0604030504040204" pitchFamily="34" charset="0"/>
              </a:rPr>
              <a:t>- ٢ -</a:t>
            </a:r>
          </a:p>
          <a:p>
            <a:pPr algn="ctr" rtl="1">
              <a:lnSpc>
                <a:spcPct val="150000"/>
              </a:lnSpc>
            </a:pPr>
            <a:r>
              <a:rPr lang="ar-LB" sz="4800" b="1" dirty="0">
                <a:solidFill>
                  <a:srgbClr val="273582"/>
                </a:solidFill>
              </a:rPr>
              <a:t>مين قدِّم حبُّه ليَّ عالصليب أخَذ مكاني</a:t>
            </a:r>
          </a:p>
          <a:p>
            <a:pPr algn="ctr" rtl="1">
              <a:lnSpc>
                <a:spcPct val="150000"/>
              </a:lnSpc>
            </a:pPr>
            <a:r>
              <a:rPr lang="ar-LB" sz="4800" b="1" dirty="0">
                <a:solidFill>
                  <a:srgbClr val="273582"/>
                </a:solidFill>
              </a:rPr>
              <a:t> مين إِداني الحُرّية مين ثَبَّت فيَّ إيماني</a:t>
            </a:r>
          </a:p>
          <a:p>
            <a:pPr algn="ctr" rtl="1">
              <a:lnSpc>
                <a:spcPct val="150000"/>
              </a:lnSpc>
            </a:pPr>
            <a:r>
              <a:rPr lang="ar-LB" sz="4800" b="1" dirty="0">
                <a:solidFill>
                  <a:srgbClr val="273582"/>
                </a:solidFill>
              </a:rPr>
              <a:t>مين كان وَعْدُه ليَّ عَالسَّحاب أنا جايِّ تَانِي</a:t>
            </a:r>
          </a:p>
          <a:p>
            <a:pPr algn="ctr" rtl="1">
              <a:lnSpc>
                <a:spcPct val="150000"/>
              </a:lnSpc>
            </a:pPr>
            <a:r>
              <a:rPr lang="ar-LB" sz="4800" b="1" dirty="0">
                <a:solidFill>
                  <a:srgbClr val="273582"/>
                </a:solidFill>
              </a:rPr>
              <a:t> غِيرَك إنتَ يا يسوع عَلَشْان كدَه</a:t>
            </a:r>
          </a:p>
          <a:p>
            <a:pPr marL="0" algn="ctr" defTabSz="914400" rtl="1" eaLnBrk="1" latinLnBrk="0" hangingPunct="1">
              <a:lnSpc>
                <a:spcPct val="150000"/>
              </a:lnSpc>
            </a:pPr>
            <a:endParaRPr lang="ar-LB" sz="48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2719745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2274250" y="535713"/>
            <a:ext cx="7823730" cy="6603411"/>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 القرار -</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 </a:t>
            </a:r>
            <a:r>
              <a:rPr lang="ar-LB" sz="4800" b="1" dirty="0">
                <a:solidFill>
                  <a:srgbClr val="273582"/>
                </a:solidFill>
              </a:rPr>
              <a:t> طول ما الشمس فيها نور</a:t>
            </a:r>
          </a:p>
          <a:p>
            <a:pPr algn="ctr" rtl="1">
              <a:lnSpc>
                <a:spcPct val="150000"/>
              </a:lnSpc>
            </a:pPr>
            <a:r>
              <a:rPr lang="ar-LB" sz="4800" b="1" dirty="0">
                <a:solidFill>
                  <a:srgbClr val="273582"/>
                </a:solidFill>
              </a:rPr>
              <a:t> طول ما في ميَّه في البحور</a:t>
            </a:r>
          </a:p>
          <a:p>
            <a:pPr algn="ctr" rtl="1">
              <a:lnSpc>
                <a:spcPct val="150000"/>
              </a:lnSpc>
            </a:pPr>
            <a:r>
              <a:rPr lang="ar-LB" sz="4800" b="1" dirty="0">
                <a:solidFill>
                  <a:srgbClr val="273582"/>
                </a:solidFill>
              </a:rPr>
              <a:t>طول ما الأرض تِفْضَلْ تِدُورْ</a:t>
            </a:r>
          </a:p>
          <a:p>
            <a:pPr algn="ctr" rtl="1">
              <a:lnSpc>
                <a:spcPct val="150000"/>
              </a:lnSpc>
            </a:pPr>
            <a:r>
              <a:rPr lang="ar-LB" sz="4800" b="1" dirty="0">
                <a:solidFill>
                  <a:srgbClr val="273582"/>
                </a:solidFill>
              </a:rPr>
              <a:t>هَافْضَلْ أرَنِّمْ لِيكْ</a:t>
            </a:r>
          </a:p>
          <a:p>
            <a:pPr algn="ctr">
              <a:lnSpc>
                <a:spcPct val="150000"/>
              </a:lnSpc>
            </a:pPr>
            <a:endParaRPr lang="ar-LB" sz="48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27161215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7E2FAFA-8082-BBA4-0EFF-C2E10C34A442}"/>
              </a:ext>
            </a:extLst>
          </p:cNvPr>
          <p:cNvPicPr>
            <a:picLocks noChangeAspect="1"/>
          </p:cNvPicPr>
          <p:nvPr/>
        </p:nvPicPr>
        <p:blipFill>
          <a:blip r:embed="rId3"/>
          <a:stretch>
            <a:fillRect/>
          </a:stretch>
        </p:blipFill>
        <p:spPr>
          <a:xfrm>
            <a:off x="8511433" y="0"/>
            <a:ext cx="3680567" cy="2716258"/>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571986" y="728350"/>
            <a:ext cx="5939447"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تحضير الدَّرس</a:t>
            </a:r>
            <a:endParaRPr lang="en-US" sz="9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25590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8" name="Picture 7" descr="A picture containing box, room&#10;&#10;Description automatically generated">
            <a:extLst>
              <a:ext uri="{FF2B5EF4-FFF2-40B4-BE49-F238E27FC236}">
                <a16:creationId xmlns:a16="http://schemas.microsoft.com/office/drawing/2014/main" id="{0E125EEE-048A-8143-9D13-18A6CEEF6D22}"/>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268171" y="2323482"/>
            <a:ext cx="4881909" cy="3892739"/>
          </a:xfrm>
          <a:prstGeom prst="rect">
            <a:avLst/>
          </a:prstGeom>
        </p:spPr>
      </p:pic>
    </p:spTree>
    <p:extLst>
      <p:ext uri="{BB962C8B-B14F-4D97-AF65-F5344CB8AC3E}">
        <p14:creationId xmlns:p14="http://schemas.microsoft.com/office/powerpoint/2010/main" val="268640681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FBD4008-E719-B4C1-B398-EA8D79AF077A}"/>
              </a:ext>
            </a:extLst>
          </p:cNvPr>
          <p:cNvPicPr>
            <a:picLocks noChangeAspect="1"/>
          </p:cNvPicPr>
          <p:nvPr/>
        </p:nvPicPr>
        <p:blipFill>
          <a:blip r:embed="rId3"/>
          <a:stretch>
            <a:fillRect/>
          </a:stretch>
        </p:blipFill>
        <p:spPr>
          <a:xfrm>
            <a:off x="8511433" y="0"/>
            <a:ext cx="3680567" cy="2716258"/>
          </a:xfrm>
          <a:prstGeom prst="rect">
            <a:avLst/>
          </a:prstGeom>
        </p:spPr>
      </p:pic>
      <p:pic>
        <p:nvPicPr>
          <p:cNvPr id="4" name="Picture 3" descr="A picture containing toy, doll, table, clock&#10;&#10;Description automatically generated">
            <a:extLst>
              <a:ext uri="{FF2B5EF4-FFF2-40B4-BE49-F238E27FC236}">
                <a16:creationId xmlns:a16="http://schemas.microsoft.com/office/drawing/2014/main" id="{69E02B8B-4608-7B49-80EC-627917799F4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434075" y="546259"/>
            <a:ext cx="5011512" cy="5940690"/>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7674573" y="3410064"/>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4" y="290223"/>
            <a:ext cx="8320073" cy="19878"/>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15621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57200" y="1864325"/>
            <a:ext cx="3976" cy="47034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144386"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2E92394-59D6-EE4B-AB24-61BCEE22984D}"/>
              </a:ext>
            </a:extLst>
          </p:cNvPr>
          <p:cNvSpPr/>
          <p:nvPr/>
        </p:nvSpPr>
        <p:spPr>
          <a:xfrm>
            <a:off x="3237117" y="1063048"/>
            <a:ext cx="1248385" cy="617471"/>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LB"/>
          </a:p>
        </p:txBody>
      </p:sp>
      <p:sp>
        <p:nvSpPr>
          <p:cNvPr id="13" name="Rectangle 12">
            <a:extLst>
              <a:ext uri="{FF2B5EF4-FFF2-40B4-BE49-F238E27FC236}">
                <a16:creationId xmlns:a16="http://schemas.microsoft.com/office/drawing/2014/main" id="{14671557-E73A-5848-B8B4-2021DC20B896}"/>
              </a:ext>
            </a:extLst>
          </p:cNvPr>
          <p:cNvSpPr/>
          <p:nvPr/>
        </p:nvSpPr>
        <p:spPr>
          <a:xfrm>
            <a:off x="3222304" y="965698"/>
            <a:ext cx="1338828" cy="830997"/>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4800" b="1" dirty="0">
                <a:ln/>
                <a:solidFill>
                  <a:schemeClr val="bg1"/>
                </a:solidFill>
                <a:latin typeface="Tahoma" panose="020B0604030504040204" pitchFamily="34" charset="0"/>
                <a:ea typeface="Tahoma" panose="020B0604030504040204" pitchFamily="34" charset="0"/>
              </a:rPr>
              <a:t>مرحباً</a:t>
            </a:r>
            <a:endParaRPr lang="en-US" sz="3200" b="1" dirty="0">
              <a:ln/>
              <a:solidFill>
                <a:schemeClr val="bg1"/>
              </a:solidFill>
              <a:latin typeface="Tahoma" panose="020B0604030504040204" pitchFamily="34" charset="0"/>
              <a:ea typeface="Tahoma" panose="020B0604030504040204" pitchFamily="34" charset="0"/>
            </a:endParaRPr>
          </a:p>
        </p:txBody>
      </p:sp>
    </p:spTree>
    <p:extLst>
      <p:ext uri="{BB962C8B-B14F-4D97-AF65-F5344CB8AC3E}">
        <p14:creationId xmlns:p14="http://schemas.microsoft.com/office/powerpoint/2010/main" val="19002589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3649425" y="362216"/>
            <a:ext cx="4493538" cy="2462213"/>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r>
              <a:rPr lang="ar-LB" sz="6600" dirty="0">
                <a:solidFill>
                  <a:srgbClr val="7030A0"/>
                </a:solidFill>
              </a:rPr>
              <a:t>خليقة الله الرائعة</a:t>
            </a: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13996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97751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Picture 2" descr="A picture containing drawing&#10;&#10;Description automatically generated">
            <a:extLst>
              <a:ext uri="{FF2B5EF4-FFF2-40B4-BE49-F238E27FC236}">
                <a16:creationId xmlns:a16="http://schemas.microsoft.com/office/drawing/2014/main" id="{B8E3C2EC-4A43-1848-A00A-AC48E6D350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b="1360"/>
          <a:stretch/>
        </p:blipFill>
        <p:spPr>
          <a:xfrm flipH="1">
            <a:off x="4229268" y="2690175"/>
            <a:ext cx="3497384" cy="3779552"/>
          </a:xfrm>
          <a:prstGeom prst="rect">
            <a:avLst/>
          </a:prstGeom>
        </p:spPr>
      </p:pic>
      <p:pic>
        <p:nvPicPr>
          <p:cNvPr id="2" name="Picture 1">
            <a:extLst>
              <a:ext uri="{FF2B5EF4-FFF2-40B4-BE49-F238E27FC236}">
                <a16:creationId xmlns:a16="http://schemas.microsoft.com/office/drawing/2014/main" id="{BA9DFDDE-21E2-710B-034B-86BD38458644}"/>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picture containing sky&#10;&#10;Description automatically generated">
            <a:extLst>
              <a:ext uri="{FF2B5EF4-FFF2-40B4-BE49-F238E27FC236}">
                <a16:creationId xmlns:a16="http://schemas.microsoft.com/office/drawing/2014/main" id="{A8DC8E12-B6C1-804B-8019-CDBBC50F279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478176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icture containing room, light&#10;&#10;Description automatically generated">
            <a:extLst>
              <a:ext uri="{FF2B5EF4-FFF2-40B4-BE49-F238E27FC236}">
                <a16:creationId xmlns:a16="http://schemas.microsoft.com/office/drawing/2014/main" id="{900949B3-435C-5343-BD6D-192433DCEB8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1496607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room&#10;&#10;Description automatically generated">
            <a:extLst>
              <a:ext uri="{FF2B5EF4-FFF2-40B4-BE49-F238E27FC236}">
                <a16:creationId xmlns:a16="http://schemas.microsoft.com/office/drawing/2014/main" id="{59355C0F-CE9C-764E-B4BD-DB3467A8748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5225118" cy="6858000"/>
          </a:xfrm>
          <a:prstGeom prst="rect">
            <a:avLst/>
          </a:prstGeom>
        </p:spPr>
      </p:pic>
    </p:spTree>
    <p:extLst>
      <p:ext uri="{BB962C8B-B14F-4D97-AF65-F5344CB8AC3E}">
        <p14:creationId xmlns:p14="http://schemas.microsoft.com/office/powerpoint/2010/main" val="1760770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icture containing rain&#10;&#10;Description automatically generated">
            <a:extLst>
              <a:ext uri="{FF2B5EF4-FFF2-40B4-BE49-F238E27FC236}">
                <a16:creationId xmlns:a16="http://schemas.microsoft.com/office/drawing/2014/main" id="{112C8871-270B-AA4C-91A0-08821C88C02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821613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794E009-2AB8-C749-886E-778DB807B08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152533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icture containing box, bedroom, room&#10;&#10;Description automatically generated">
            <a:extLst>
              <a:ext uri="{FF2B5EF4-FFF2-40B4-BE49-F238E27FC236}">
                <a16:creationId xmlns:a16="http://schemas.microsoft.com/office/drawing/2014/main" id="{B0A7CA78-39CE-1E4D-801A-183C558E19F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 y="10"/>
            <a:ext cx="12191998" cy="6858000"/>
          </a:xfrm>
          <a:prstGeom prst="rect">
            <a:avLst/>
          </a:prstGeom>
        </p:spPr>
      </p:pic>
    </p:spTree>
    <p:extLst>
      <p:ext uri="{BB962C8B-B14F-4D97-AF65-F5344CB8AC3E}">
        <p14:creationId xmlns:p14="http://schemas.microsoft.com/office/powerpoint/2010/main" val="3640493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icture containing room, drawing, clock&#10;&#10;Description automatically generated">
            <a:extLst>
              <a:ext uri="{FF2B5EF4-FFF2-40B4-BE49-F238E27FC236}">
                <a16:creationId xmlns:a16="http://schemas.microsoft.com/office/drawing/2014/main" id="{2FB89097-126C-944A-A58B-3B45736FD80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4206387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descr="A picture containing bedroom, box, room&#10;&#10;Description automatically generated">
            <a:extLst>
              <a:ext uri="{FF2B5EF4-FFF2-40B4-BE49-F238E27FC236}">
                <a16:creationId xmlns:a16="http://schemas.microsoft.com/office/drawing/2014/main" id="{DEC3A3BD-5570-FB48-B129-CE17D3D6ADB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 y="10"/>
            <a:ext cx="12191998" cy="6858000"/>
          </a:xfrm>
          <a:prstGeom prst="rect">
            <a:avLst/>
          </a:prstGeom>
        </p:spPr>
      </p:pic>
    </p:spTree>
    <p:extLst>
      <p:ext uri="{BB962C8B-B14F-4D97-AF65-F5344CB8AC3E}">
        <p14:creationId xmlns:p14="http://schemas.microsoft.com/office/powerpoint/2010/main" val="630790000"/>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36763CE-D668-BFFB-6D4D-4E3D27047A4E}"/>
              </a:ext>
            </a:extLst>
          </p:cNvPr>
          <p:cNvPicPr>
            <a:picLocks noChangeAspect="1"/>
          </p:cNvPicPr>
          <p:nvPr/>
        </p:nvPicPr>
        <p:blipFill>
          <a:blip r:embed="rId3"/>
          <a:stretch>
            <a:fillRect/>
          </a:stretch>
        </p:blipFill>
        <p:spPr>
          <a:xfrm>
            <a:off x="9000436" y="0"/>
            <a:ext cx="3191564" cy="2355374"/>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2521" y="4096583"/>
            <a:ext cx="2532234" cy="2242985"/>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703884" y="889843"/>
            <a:ext cx="9453718" cy="5078313"/>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الآية</a:t>
            </a:r>
          </a:p>
          <a:p>
            <a:pPr algn="ctr"/>
            <a:r>
              <a:rPr lang="ar-SA" sz="6000" dirty="0">
                <a:ln/>
                <a:solidFill>
                  <a:srgbClr val="7030A0"/>
                </a:solidFill>
                <a:latin typeface="Tahoma" panose="020B0604030504040204" pitchFamily="34" charset="0"/>
                <a:ea typeface="Tahoma" panose="020B0604030504040204" pitchFamily="34" charset="0"/>
              </a:rPr>
              <a:t>"السموات تُحدّث بمجد الله، والفلك يخبر بعمل يديه".</a:t>
            </a:r>
          </a:p>
          <a:p>
            <a:pPr algn="ctr"/>
            <a:endParaRPr lang="en-US" sz="6000" dirty="0">
              <a:ln/>
              <a:solidFill>
                <a:srgbClr val="7030A0"/>
              </a:solidFill>
              <a:latin typeface="Tahoma" panose="020B0604030504040204" pitchFamily="34" charset="0"/>
              <a:ea typeface="Tahoma" panose="020B0604030504040204" pitchFamily="34" charset="0"/>
            </a:endParaRPr>
          </a:p>
          <a:p>
            <a:pPr algn="ctr"/>
            <a:r>
              <a:rPr lang="ar-SA" sz="4800" b="1" dirty="0">
                <a:ln/>
                <a:solidFill>
                  <a:srgbClr val="7030A0"/>
                </a:solidFill>
                <a:latin typeface="Tahoma" panose="020B0604030504040204" pitchFamily="34" charset="0"/>
                <a:ea typeface="Tahoma" panose="020B0604030504040204" pitchFamily="34" charset="0"/>
              </a:rPr>
              <a:t>مزمور ١٩: ١</a:t>
            </a:r>
            <a:endParaRPr lang="en-US" sz="4800" b="1" dirty="0">
              <a:ln/>
              <a:solidFill>
                <a:srgbClr val="7030A0"/>
              </a:solidFill>
              <a:latin typeface="Tahoma" panose="020B0604030504040204" pitchFamily="34" charset="0"/>
              <a:ea typeface="Tahoma" panose="020B0604030504040204" pitchFamily="34" charset="0"/>
            </a:endParaRPr>
          </a:p>
        </p:txBody>
      </p:sp>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B7D24B6-4B07-CE04-78C1-EABFBAC3EC1B}"/>
              </a:ext>
            </a:extLst>
          </p:cNvPr>
          <p:cNvPicPr>
            <a:picLocks noChangeAspect="1"/>
          </p:cNvPicPr>
          <p:nvPr/>
        </p:nvPicPr>
        <p:blipFill>
          <a:blip r:embed="rId3"/>
          <a:stretch>
            <a:fillRect/>
          </a:stretch>
        </p:blipFill>
        <p:spPr>
          <a:xfrm>
            <a:off x="8511433" y="0"/>
            <a:ext cx="3680567" cy="2716258"/>
          </a:xfrm>
          <a:prstGeom prst="rect">
            <a:avLst/>
          </a:prstGeom>
        </p:spPr>
      </p:pic>
      <p:pic>
        <p:nvPicPr>
          <p:cNvPr id="5" name="Picture 4">
            <a:extLst>
              <a:ext uri="{FF2B5EF4-FFF2-40B4-BE49-F238E27FC236}">
                <a16:creationId xmlns:a16="http://schemas.microsoft.com/office/drawing/2014/main" id="{1D26FE2B-5582-F747-AA04-8D785FD6A73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19443" y="4053812"/>
            <a:ext cx="6335687" cy="2652592"/>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1465130" y="563253"/>
            <a:ext cx="5698997" cy="304698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a:t>
            </a:r>
          </a:p>
          <a:p>
            <a:pPr algn="ctr"/>
            <a:r>
              <a:rPr lang="ar-SA" sz="9600" dirty="0">
                <a:ln/>
                <a:solidFill>
                  <a:srgbClr val="7030A0"/>
                </a:solidFill>
                <a:latin typeface="Tahoma" panose="020B0604030504040204" pitchFamily="34" charset="0"/>
                <a:ea typeface="Tahoma" panose="020B0604030504040204" pitchFamily="34" charset="0"/>
              </a:rPr>
              <a:t> بادر وتعرّف </a:t>
            </a:r>
            <a:endParaRPr lang="en-US" sz="9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08104" y="6551875"/>
            <a:ext cx="671885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00712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5CC7B2C-531F-DC48-8524-22C93889C0C7}"/>
              </a:ext>
            </a:extLst>
          </p:cNvPr>
          <p:cNvPicPr>
            <a:picLocks noChangeAspect="1"/>
          </p:cNvPicPr>
          <p:nvPr/>
        </p:nvPicPr>
        <p:blipFill>
          <a:blip r:embed="rId3"/>
          <a:stretch>
            <a:fillRect/>
          </a:stretch>
        </p:blipFill>
        <p:spPr>
          <a:xfrm>
            <a:off x="1698920" y="1083600"/>
            <a:ext cx="8171503" cy="5774400"/>
          </a:xfrm>
          <a:prstGeom prst="rect">
            <a:avLst/>
          </a:prstGeom>
        </p:spPr>
      </p:pic>
      <p:pic>
        <p:nvPicPr>
          <p:cNvPr id="2" name="Picture 1">
            <a:extLst>
              <a:ext uri="{FF2B5EF4-FFF2-40B4-BE49-F238E27FC236}">
                <a16:creationId xmlns:a16="http://schemas.microsoft.com/office/drawing/2014/main" id="{3303699A-7CF3-9611-D669-66E90A289AA1}"/>
              </a:ext>
            </a:extLst>
          </p:cNvPr>
          <p:cNvPicPr>
            <a:picLocks noChangeAspect="1"/>
          </p:cNvPicPr>
          <p:nvPr/>
        </p:nvPicPr>
        <p:blipFill>
          <a:blip r:embed="rId4"/>
          <a:stretch>
            <a:fillRect/>
          </a:stretch>
        </p:blipFill>
        <p:spPr>
          <a:xfrm>
            <a:off x="9132849" y="0"/>
            <a:ext cx="3059151" cy="2257653"/>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426488" y="318053"/>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spTree>
    <p:extLst>
      <p:ext uri="{BB962C8B-B14F-4D97-AF65-F5344CB8AC3E}">
        <p14:creationId xmlns:p14="http://schemas.microsoft.com/office/powerpoint/2010/main" val="691169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room, clock&#10;&#10;Description automatically generated">
            <a:extLst>
              <a:ext uri="{FF2B5EF4-FFF2-40B4-BE49-F238E27FC236}">
                <a16:creationId xmlns:a16="http://schemas.microsoft.com/office/drawing/2014/main" id="{CD3630EB-7214-CE49-A336-FCB28585232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934465" y="1739418"/>
            <a:ext cx="6764126" cy="4788089"/>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10101"/>
            <a:ext cx="0" cy="228202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96173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00650" y="6551875"/>
            <a:ext cx="672630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1870995" y="389854"/>
            <a:ext cx="6659309" cy="132343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لعبة خلق الصورة</a:t>
            </a:r>
          </a:p>
        </p:txBody>
      </p:sp>
      <p:pic>
        <p:nvPicPr>
          <p:cNvPr id="2" name="Picture 1">
            <a:extLst>
              <a:ext uri="{FF2B5EF4-FFF2-40B4-BE49-F238E27FC236}">
                <a16:creationId xmlns:a16="http://schemas.microsoft.com/office/drawing/2014/main" id="{D97B071E-BEC6-9B09-9318-36537018F3FD}"/>
              </a:ext>
            </a:extLst>
          </p:cNvPr>
          <p:cNvPicPr>
            <a:picLocks noChangeAspect="1"/>
          </p:cNvPicPr>
          <p:nvPr/>
        </p:nvPicPr>
        <p:blipFill>
          <a:blip r:embed="rId4"/>
          <a:stretch>
            <a:fillRect/>
          </a:stretch>
        </p:blipFill>
        <p:spPr>
          <a:xfrm>
            <a:off x="9132849" y="0"/>
            <a:ext cx="3059151" cy="2257653"/>
          </a:xfrm>
          <a:prstGeom prst="rect">
            <a:avLst/>
          </a:prstGeom>
        </p:spPr>
      </p:pic>
    </p:spTree>
    <p:extLst>
      <p:ext uri="{BB962C8B-B14F-4D97-AF65-F5344CB8AC3E}">
        <p14:creationId xmlns:p14="http://schemas.microsoft.com/office/powerpoint/2010/main" val="139290888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3535843-D48B-F543-A36D-BDA39E910A1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16200000">
            <a:off x="6761280" y="1324058"/>
            <a:ext cx="2304463" cy="3342978"/>
          </a:xfrm>
          <a:prstGeom prst="rect">
            <a:avLst/>
          </a:prstGeom>
        </p:spPr>
      </p:pic>
      <p:pic>
        <p:nvPicPr>
          <p:cNvPr id="2" name="Picture 1">
            <a:extLst>
              <a:ext uri="{FF2B5EF4-FFF2-40B4-BE49-F238E27FC236}">
                <a16:creationId xmlns:a16="http://schemas.microsoft.com/office/drawing/2014/main" id="{C9A9790F-7B6B-B18A-9DA7-0CBF29C81480}"/>
              </a:ext>
            </a:extLst>
          </p:cNvPr>
          <p:cNvPicPr>
            <a:picLocks noChangeAspect="1"/>
          </p:cNvPicPr>
          <p:nvPr/>
        </p:nvPicPr>
        <p:blipFill>
          <a:blip r:embed="rId4"/>
          <a:stretch>
            <a:fillRect/>
          </a:stretch>
        </p:blipFill>
        <p:spPr>
          <a:xfrm>
            <a:off x="9132849" y="17339"/>
            <a:ext cx="3059151" cy="2257653"/>
          </a:xfrm>
          <a:prstGeom prst="rect">
            <a:avLst/>
          </a:prstGeom>
        </p:spPr>
      </p:pic>
      <p:pic>
        <p:nvPicPr>
          <p:cNvPr id="8" name="Picture 7" descr="A drawing of a person&#10;&#10;Description automatically generated">
            <a:extLst>
              <a:ext uri="{FF2B5EF4-FFF2-40B4-BE49-F238E27FC236}">
                <a16:creationId xmlns:a16="http://schemas.microsoft.com/office/drawing/2014/main" id="{CEADE8FA-B859-3041-B622-F66B989265A1}"/>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rot="16200000">
            <a:off x="3008187" y="3406888"/>
            <a:ext cx="2304465" cy="3871161"/>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10101"/>
            <a:ext cx="0" cy="228202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96173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00650" y="6551875"/>
            <a:ext cx="672630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753E242E-65E7-D54B-A929-F894479AEA6A}"/>
              </a:ext>
            </a:extLst>
          </p:cNvPr>
          <p:cNvSpPr/>
          <p:nvPr/>
        </p:nvSpPr>
        <p:spPr>
          <a:xfrm>
            <a:off x="1870995" y="389854"/>
            <a:ext cx="6659309" cy="132343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أشغال يدويّة</a:t>
            </a:r>
          </a:p>
        </p:txBody>
      </p:sp>
      <p:sp>
        <p:nvSpPr>
          <p:cNvPr id="14" name="Oval 13">
            <a:extLst>
              <a:ext uri="{FF2B5EF4-FFF2-40B4-BE49-F238E27FC236}">
                <a16:creationId xmlns:a16="http://schemas.microsoft.com/office/drawing/2014/main" id="{7A1196FC-EA8D-BD44-B2A3-77A6B901586F}"/>
              </a:ext>
            </a:extLst>
          </p:cNvPr>
          <p:cNvSpPr/>
          <p:nvPr/>
        </p:nvSpPr>
        <p:spPr>
          <a:xfrm>
            <a:off x="8978527" y="3051800"/>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15" name="Rectangle 14">
            <a:extLst>
              <a:ext uri="{FF2B5EF4-FFF2-40B4-BE49-F238E27FC236}">
                <a16:creationId xmlns:a16="http://schemas.microsoft.com/office/drawing/2014/main" id="{3AAA509C-FDD6-0043-9C1D-929D84B55CBF}"/>
              </a:ext>
            </a:extLst>
          </p:cNvPr>
          <p:cNvSpPr/>
          <p:nvPr/>
        </p:nvSpPr>
        <p:spPr>
          <a:xfrm>
            <a:off x="9112030" y="2929728"/>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١</a:t>
            </a:r>
            <a:endParaRPr lang="en-US" sz="5400" b="1" dirty="0">
              <a:ln/>
              <a:solidFill>
                <a:schemeClr val="bg1"/>
              </a:solidFill>
              <a:latin typeface="Tahoma" panose="020B0604030504040204" pitchFamily="34" charset="0"/>
              <a:ea typeface="Tahoma" panose="020B0604030504040204" pitchFamily="34" charset="0"/>
            </a:endParaRPr>
          </a:p>
        </p:txBody>
      </p:sp>
      <p:pic>
        <p:nvPicPr>
          <p:cNvPr id="6" name="Picture 5" descr="A close up of a logo&#10;&#10;Description automatically generated">
            <a:extLst>
              <a:ext uri="{FF2B5EF4-FFF2-40B4-BE49-F238E27FC236}">
                <a16:creationId xmlns:a16="http://schemas.microsoft.com/office/drawing/2014/main" id="{0444EF7F-6E43-5E42-B71D-F3BC2521C338}"/>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rot="16200000">
            <a:off x="2326427" y="1036905"/>
            <a:ext cx="1761497" cy="4258277"/>
          </a:xfrm>
          <a:prstGeom prst="rect">
            <a:avLst/>
          </a:prstGeom>
        </p:spPr>
      </p:pic>
      <p:sp>
        <p:nvSpPr>
          <p:cNvPr id="18" name="Oval 17">
            <a:extLst>
              <a:ext uri="{FF2B5EF4-FFF2-40B4-BE49-F238E27FC236}">
                <a16:creationId xmlns:a16="http://schemas.microsoft.com/office/drawing/2014/main" id="{88CC2271-E8EB-6741-90D9-8EBD1F625BD6}"/>
              </a:ext>
            </a:extLst>
          </p:cNvPr>
          <p:cNvSpPr/>
          <p:nvPr/>
        </p:nvSpPr>
        <p:spPr>
          <a:xfrm>
            <a:off x="4998200" y="2056720"/>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0" name="Rectangle 19">
            <a:extLst>
              <a:ext uri="{FF2B5EF4-FFF2-40B4-BE49-F238E27FC236}">
                <a16:creationId xmlns:a16="http://schemas.microsoft.com/office/drawing/2014/main" id="{75288706-E9B1-334D-8454-A09540C28542}"/>
              </a:ext>
            </a:extLst>
          </p:cNvPr>
          <p:cNvSpPr/>
          <p:nvPr/>
        </p:nvSpPr>
        <p:spPr>
          <a:xfrm>
            <a:off x="5131703" y="1934648"/>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٢</a:t>
            </a:r>
            <a:endParaRPr lang="en-US" sz="5400" b="1" dirty="0">
              <a:ln/>
              <a:solidFill>
                <a:schemeClr val="bg1"/>
              </a:solidFill>
              <a:latin typeface="Tahoma" panose="020B0604030504040204" pitchFamily="34" charset="0"/>
              <a:ea typeface="Tahoma" panose="020B0604030504040204" pitchFamily="34" charset="0"/>
            </a:endParaRPr>
          </a:p>
        </p:txBody>
      </p:sp>
      <p:sp>
        <p:nvSpPr>
          <p:cNvPr id="23" name="Oval 22">
            <a:extLst>
              <a:ext uri="{FF2B5EF4-FFF2-40B4-BE49-F238E27FC236}">
                <a16:creationId xmlns:a16="http://schemas.microsoft.com/office/drawing/2014/main" id="{FD99018E-F999-964D-A471-40C0B8FE1560}"/>
              </a:ext>
            </a:extLst>
          </p:cNvPr>
          <p:cNvSpPr/>
          <p:nvPr/>
        </p:nvSpPr>
        <p:spPr>
          <a:xfrm>
            <a:off x="6164542" y="4571463"/>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LB" dirty="0"/>
          </a:p>
        </p:txBody>
      </p:sp>
      <p:sp>
        <p:nvSpPr>
          <p:cNvPr id="24" name="Rectangle 23">
            <a:extLst>
              <a:ext uri="{FF2B5EF4-FFF2-40B4-BE49-F238E27FC236}">
                <a16:creationId xmlns:a16="http://schemas.microsoft.com/office/drawing/2014/main" id="{C48C62FA-9CDD-144F-8836-A90D0FCBD9F1}"/>
              </a:ext>
            </a:extLst>
          </p:cNvPr>
          <p:cNvSpPr/>
          <p:nvPr/>
        </p:nvSpPr>
        <p:spPr>
          <a:xfrm>
            <a:off x="6298045" y="4449391"/>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٣</a:t>
            </a:r>
            <a:endParaRPr lang="en-US" sz="5400" b="1" dirty="0">
              <a:ln/>
              <a:solidFill>
                <a:schemeClr val="bg1"/>
              </a:solidFill>
              <a:latin typeface="Tahoma" panose="020B0604030504040204" pitchFamily="34" charset="0"/>
              <a:ea typeface="Tahoma" panose="020B0604030504040204" pitchFamily="34" charset="0"/>
            </a:endParaRPr>
          </a:p>
        </p:txBody>
      </p:sp>
    </p:spTree>
    <p:extLst>
      <p:ext uri="{BB962C8B-B14F-4D97-AF65-F5344CB8AC3E}">
        <p14:creationId xmlns:p14="http://schemas.microsoft.com/office/powerpoint/2010/main" val="314395220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10101"/>
            <a:ext cx="0" cy="228202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96173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00650" y="6551875"/>
            <a:ext cx="672630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529EE3D0-0C89-B941-A2B8-156FB9723D0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25104" y="1125275"/>
            <a:ext cx="8151091" cy="5091545"/>
          </a:xfrm>
          <a:prstGeom prst="rect">
            <a:avLst/>
          </a:prstGeom>
        </p:spPr>
      </p:pic>
      <p:pic>
        <p:nvPicPr>
          <p:cNvPr id="2" name="Picture 1">
            <a:extLst>
              <a:ext uri="{FF2B5EF4-FFF2-40B4-BE49-F238E27FC236}">
                <a16:creationId xmlns:a16="http://schemas.microsoft.com/office/drawing/2014/main" id="{BC2B85A8-A3E5-96FB-A5B2-C20524BB8A4D}"/>
              </a:ext>
            </a:extLst>
          </p:cNvPr>
          <p:cNvPicPr>
            <a:picLocks noChangeAspect="1"/>
          </p:cNvPicPr>
          <p:nvPr/>
        </p:nvPicPr>
        <p:blipFill>
          <a:blip r:embed="rId4"/>
          <a:stretch>
            <a:fillRect/>
          </a:stretch>
        </p:blipFill>
        <p:spPr>
          <a:xfrm>
            <a:off x="9132849" y="166944"/>
            <a:ext cx="3059151" cy="2257653"/>
          </a:xfrm>
          <a:prstGeom prst="rect">
            <a:avLst/>
          </a:prstGeom>
        </p:spPr>
      </p:pic>
    </p:spTree>
    <p:extLst>
      <p:ext uri="{BB962C8B-B14F-4D97-AF65-F5344CB8AC3E}">
        <p14:creationId xmlns:p14="http://schemas.microsoft.com/office/powerpoint/2010/main" val="34232590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DD2A183-E940-1C49-9877-440856A564EA}"/>
              </a:ext>
            </a:extLst>
          </p:cNvPr>
          <p:cNvSpPr/>
          <p:nvPr/>
        </p:nvSpPr>
        <p:spPr>
          <a:xfrm>
            <a:off x="2279275" y="2520070"/>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18" name="Rectangle 17">
            <a:extLst>
              <a:ext uri="{FF2B5EF4-FFF2-40B4-BE49-F238E27FC236}">
                <a16:creationId xmlns:a16="http://schemas.microsoft.com/office/drawing/2014/main" id="{DA6F6DF2-A798-5A42-BCE5-B2B2937DA8AB}"/>
              </a:ext>
            </a:extLst>
          </p:cNvPr>
          <p:cNvSpPr/>
          <p:nvPr/>
        </p:nvSpPr>
        <p:spPr>
          <a:xfrm>
            <a:off x="1397836" y="3844612"/>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13996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flipV="1">
            <a:off x="453226" y="6551875"/>
            <a:ext cx="5088930" cy="1590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94811" y="6567777"/>
            <a:ext cx="661624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1035A2DB-6ECE-1913-49E8-C7E87C1D8BD7}"/>
              </a:ext>
            </a:extLst>
          </p:cNvPr>
          <p:cNvPicPr>
            <a:picLocks noChangeAspect="1"/>
          </p:cNvPicPr>
          <p:nvPr/>
        </p:nvPicPr>
        <p:blipFill rotWithShape="1">
          <a:blip r:embed="rId2"/>
          <a:srcRect l="20364" t="27388" r="24280" b="30630"/>
          <a:stretch/>
        </p:blipFill>
        <p:spPr>
          <a:xfrm>
            <a:off x="65154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426848"/>
            <a:ext cx="5805370" cy="255454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SA" sz="8000" dirty="0">
                <a:ln/>
                <a:solidFill>
                  <a:srgbClr val="7030A0"/>
                </a:solidFill>
                <a:latin typeface="Tahoma" panose="020B0604030504040204" pitchFamily="34" charset="0"/>
                <a:ea typeface="Tahoma" panose="020B0604030504040204" pitchFamily="34" charset="0"/>
              </a:rPr>
              <a:t>الله خلقني</a:t>
            </a:r>
            <a:endParaRPr lang="en-US" sz="8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764603"/>
            <a:ext cx="0" cy="480317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الله خلقني لانو حبني.mp3" descr="الله خلقني لانو حبني.mp3">
            <a:hlinkClick r:id="" action="ppaction://media"/>
            <a:extLst>
              <a:ext uri="{FF2B5EF4-FFF2-40B4-BE49-F238E27FC236}">
                <a16:creationId xmlns:a16="http://schemas.microsoft.com/office/drawing/2014/main" id="{5FF3B3EC-82A4-8B44-912D-1BA7B1158CE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49054" y="399560"/>
            <a:ext cx="812800" cy="812800"/>
          </a:xfrm>
          <a:prstGeom prst="rect">
            <a:avLst/>
          </a:prstGeom>
        </p:spPr>
      </p:pic>
    </p:spTree>
    <p:extLst>
      <p:ext uri="{BB962C8B-B14F-4D97-AF65-F5344CB8AC3E}">
        <p14:creationId xmlns:p14="http://schemas.microsoft.com/office/powerpoint/2010/main" val="40915068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audio>
              <p:cMediaNode vol="80000" numSld="9">
                <p:cTn id="2" fill="hold" display="0">
                  <p:stCondLst>
                    <p:cond delay="indefinite"/>
                  </p:stCondLst>
                  <p:endCondLst>
                    <p:cond evt="onStopAudio" delay="0">
                      <p:tgtEl>
                        <p:sldTgt/>
                      </p:tgtEl>
                    </p:cond>
                  </p:endCondLst>
                </p:cTn>
                <p:tgtEl>
                  <p:spTgt spid="4"/>
                </p:tgtEl>
              </p:cMediaNode>
            </p:audio>
            <p:seq concurrent="1" nextAc="seek">
              <p:cTn id="3" restart="whenNotActive" fill="hold" evtFilter="cancelBubble" nodeType="interactiveSeq">
                <p:stCondLst>
                  <p:cond evt="onClick" delay="0">
                    <p:tgtEl>
                      <p:spTgt spid="18"/>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 fill="hold"/>
                                        <p:tgtEl>
                                          <p:spTgt spid="4"/>
                                        </p:tgtEl>
                                      </p:cBhvr>
                                    </p:cmd>
                                  </p:childTnLst>
                                </p:cTn>
                              </p:par>
                            </p:childTnLst>
                          </p:cTn>
                        </p:par>
                      </p:childTnLst>
                    </p:cTn>
                  </p:par>
                </p:childTnLst>
              </p:cTn>
              <p:nextCondLst>
                <p:cond evt="onClick" delay="0">
                  <p:tgtEl>
                    <p:spTgt spid="18"/>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75104" y="1837589"/>
            <a:ext cx="8788745" cy="3211007"/>
          </a:xfrm>
          <a:prstGeom prst="rect">
            <a:avLst/>
          </a:prstGeom>
        </p:spPr>
        <p:txBody>
          <a:bodyPr wrap="square">
            <a:spAutoFit/>
          </a:bodyPr>
          <a:lstStyle/>
          <a:p>
            <a:pPr algn="ctr">
              <a:lnSpc>
                <a:spcPct val="150000"/>
              </a:lnSpc>
            </a:pPr>
            <a:r>
              <a:rPr lang="ar-LB" sz="7200" b="1" dirty="0">
                <a:solidFill>
                  <a:srgbClr val="273582"/>
                </a:solidFill>
                <a:latin typeface="Tahoma" panose="020B0604030504040204" pitchFamily="34" charset="0"/>
              </a:rPr>
              <a:t>الله خلقني لأنو حبني</a:t>
            </a:r>
          </a:p>
          <a:p>
            <a:pPr algn="ctr">
              <a:lnSpc>
                <a:spcPct val="150000"/>
              </a:lnSpc>
            </a:pPr>
            <a:r>
              <a:rPr lang="ar-LB" sz="7200" b="1" dirty="0">
                <a:solidFill>
                  <a:srgbClr val="273582"/>
                </a:solidFill>
                <a:latin typeface="Tahoma" panose="020B0604030504040204" pitchFamily="34" charset="0"/>
              </a:rPr>
              <a:t>قلبي عَطيته فرح وملأني</a:t>
            </a:r>
          </a:p>
        </p:txBody>
      </p:sp>
    </p:spTree>
    <p:extLst>
      <p:ext uri="{BB962C8B-B14F-4D97-AF65-F5344CB8AC3E}">
        <p14:creationId xmlns:p14="http://schemas.microsoft.com/office/powerpoint/2010/main" val="8869514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17B1BC35-E4AC-AB4D-9A29-84D83173E59C}"/>
              </a:ext>
            </a:extLst>
          </p:cNvPr>
          <p:cNvSpPr/>
          <p:nvPr/>
        </p:nvSpPr>
        <p:spPr>
          <a:xfrm>
            <a:off x="1981205" y="792153"/>
            <a:ext cx="8229591" cy="4873001"/>
          </a:xfrm>
          <a:prstGeom prst="rect">
            <a:avLst/>
          </a:prstGeom>
        </p:spPr>
        <p:txBody>
          <a:bodyPr wrap="square">
            <a:spAutoFit/>
          </a:bodyPr>
          <a:lstStyle/>
          <a:p>
            <a:pPr algn="ctr">
              <a:lnSpc>
                <a:spcPct val="150000"/>
              </a:lnSpc>
            </a:pPr>
            <a:r>
              <a:rPr lang="ar-LB" sz="7200" b="1" dirty="0">
                <a:solidFill>
                  <a:srgbClr val="273582"/>
                </a:solidFill>
                <a:latin typeface="Tahoma" panose="020B0604030504040204" pitchFamily="34" charset="0"/>
              </a:rPr>
              <a:t>انتَ يا ربّي</a:t>
            </a:r>
          </a:p>
          <a:p>
            <a:pPr algn="ctr">
              <a:lnSpc>
                <a:spcPct val="150000"/>
              </a:lnSpc>
            </a:pPr>
            <a:r>
              <a:rPr lang="ar-LB" sz="7200" b="1" dirty="0">
                <a:solidFill>
                  <a:srgbClr val="273582"/>
                </a:solidFill>
                <a:latin typeface="Tahoma" panose="020B0604030504040204" pitchFamily="34" charset="0"/>
              </a:rPr>
              <a:t>نورلي دربي</a:t>
            </a:r>
          </a:p>
          <a:p>
            <a:pPr algn="ctr">
              <a:lnSpc>
                <a:spcPct val="150000"/>
              </a:lnSpc>
            </a:pPr>
            <a:r>
              <a:rPr lang="ar-LB" sz="7200" b="1" dirty="0">
                <a:solidFill>
                  <a:srgbClr val="273582"/>
                </a:solidFill>
                <a:latin typeface="Tahoma" panose="020B0604030504040204" pitchFamily="34" charset="0"/>
              </a:rPr>
              <a:t>ساعدني حتى شوفَك بِقُربي</a:t>
            </a:r>
          </a:p>
        </p:txBody>
      </p:sp>
    </p:spTree>
    <p:extLst>
      <p:ext uri="{BB962C8B-B14F-4D97-AF65-F5344CB8AC3E}">
        <p14:creationId xmlns:p14="http://schemas.microsoft.com/office/powerpoint/2010/main" val="40612132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84930" y="1130704"/>
            <a:ext cx="9700219" cy="4873001"/>
          </a:xfrm>
          <a:prstGeom prst="rect">
            <a:avLst/>
          </a:prstGeom>
        </p:spPr>
        <p:txBody>
          <a:bodyPr wrap="square">
            <a:spAutoFit/>
          </a:bodyPr>
          <a:lstStyle/>
          <a:p>
            <a:pPr algn="ctr">
              <a:lnSpc>
                <a:spcPct val="150000"/>
              </a:lnSpc>
            </a:pPr>
            <a:r>
              <a:rPr lang="ar-LB" sz="7200" b="1" dirty="0">
                <a:solidFill>
                  <a:srgbClr val="273582"/>
                </a:solidFill>
              </a:rPr>
              <a:t>بْصَلّي يا ربّي تِملاني مَحبِّة</a:t>
            </a:r>
          </a:p>
          <a:p>
            <a:pPr algn="ctr">
              <a:lnSpc>
                <a:spcPct val="150000"/>
              </a:lnSpc>
            </a:pPr>
            <a:r>
              <a:rPr lang="ar-LB" sz="7200" b="1" dirty="0">
                <a:solidFill>
                  <a:srgbClr val="273582"/>
                </a:solidFill>
              </a:rPr>
              <a:t>لَكِلّ رفقاتي</a:t>
            </a:r>
          </a:p>
          <a:p>
            <a:pPr algn="ctr">
              <a:lnSpc>
                <a:spcPct val="150000"/>
              </a:lnSpc>
            </a:pPr>
            <a:r>
              <a:rPr lang="ar-LB" sz="7200" b="1" dirty="0">
                <a:solidFill>
                  <a:srgbClr val="273582"/>
                </a:solidFill>
              </a:rPr>
              <a:t>وسامح كَمَان</a:t>
            </a:r>
          </a:p>
        </p:txBody>
      </p:sp>
    </p:spTree>
    <p:extLst>
      <p:ext uri="{BB962C8B-B14F-4D97-AF65-F5344CB8AC3E}">
        <p14:creationId xmlns:p14="http://schemas.microsoft.com/office/powerpoint/2010/main" val="15881019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578573" y="698380"/>
            <a:ext cx="11152251" cy="5461239"/>
          </a:xfrm>
          <a:prstGeom prst="rect">
            <a:avLst/>
          </a:prstGeom>
        </p:spPr>
        <p:txBody>
          <a:bodyPr wrap="square">
            <a:spAutoFit/>
          </a:bodyPr>
          <a:lstStyle/>
          <a:p>
            <a:pPr algn="ctr">
              <a:lnSpc>
                <a:spcPct val="150000"/>
              </a:lnSpc>
            </a:pPr>
            <a:r>
              <a:rPr lang="ar-LB" sz="6000" b="1" dirty="0">
                <a:solidFill>
                  <a:srgbClr val="273582"/>
                </a:solidFill>
              </a:rPr>
              <a:t>انتَ عارِف أفكاري ليلي ونهاري </a:t>
            </a:r>
          </a:p>
          <a:p>
            <a:pPr algn="ctr">
              <a:lnSpc>
                <a:spcPct val="150000"/>
              </a:lnSpc>
            </a:pPr>
            <a:r>
              <a:rPr lang="ar-LB" sz="6000" b="1" dirty="0">
                <a:solidFill>
                  <a:srgbClr val="273582"/>
                </a:solidFill>
              </a:rPr>
              <a:t>بدِّي اِتغيَّر وحِبْ كل انسان</a:t>
            </a:r>
          </a:p>
          <a:p>
            <a:pPr algn="ctr">
              <a:lnSpc>
                <a:spcPct val="150000"/>
              </a:lnSpc>
            </a:pPr>
            <a:r>
              <a:rPr lang="ar-LB" sz="6000" b="1" dirty="0">
                <a:solidFill>
                  <a:srgbClr val="273582"/>
                </a:solidFill>
              </a:rPr>
              <a:t>بدِّي اِتغيَّر وحِبْ كل انسان</a:t>
            </a:r>
          </a:p>
          <a:p>
            <a:pPr algn="ctr">
              <a:lnSpc>
                <a:spcPct val="150000"/>
              </a:lnSpc>
            </a:pPr>
            <a:r>
              <a:rPr lang="ar-LB" sz="6000" b="1" dirty="0">
                <a:solidFill>
                  <a:srgbClr val="273582"/>
                </a:solidFill>
              </a:rPr>
              <a:t>بدِّي اِتغيَّر وحِبْ كل انسان</a:t>
            </a:r>
          </a:p>
        </p:txBody>
      </p:sp>
    </p:spTree>
    <p:extLst>
      <p:ext uri="{BB962C8B-B14F-4D97-AF65-F5344CB8AC3E}">
        <p14:creationId xmlns:p14="http://schemas.microsoft.com/office/powerpoint/2010/main" val="21247278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414</TotalTime>
  <Words>2064</Words>
  <Application>Microsoft Macintosh PowerPoint</Application>
  <PresentationFormat>Widescreen</PresentationFormat>
  <Paragraphs>312</Paragraphs>
  <Slides>44</Slides>
  <Notes>21</Notes>
  <HiddenSlides>0</HiddenSlides>
  <MMClips>3</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44</vt:i4>
      </vt:variant>
    </vt:vector>
  </HeadingPairs>
  <TitlesOfParts>
    <vt:vector size="49" baseType="lpstr">
      <vt:lpstr>Arial</vt:lpstr>
      <vt:lpstr>Calibri</vt:lpstr>
      <vt:lpstr>Calibri Light</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40</cp:revision>
  <dcterms:created xsi:type="dcterms:W3CDTF">2020-02-20T11:27:55Z</dcterms:created>
  <dcterms:modified xsi:type="dcterms:W3CDTF">2022-07-14T07:46:15Z</dcterms:modified>
</cp:coreProperties>
</file>